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slide" Target="slides/slide34.xml"/><Relationship Id="rId18" Type="http://schemas.openxmlformats.org/officeDocument/2006/relationships/slide" Target="slides/slide1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ustomXml" Target="../customXml/item2.xml"/><Relationship Id="rId7" Type="http://schemas.openxmlformats.org/officeDocument/2006/relationships/slide" Target="slides/slide2.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1" Type="http://schemas.openxmlformats.org/officeDocument/2006/relationships/customXml" Target="../customXml/item1.xml"/><Relationship Id="rId40" Type="http://schemas.openxmlformats.org/officeDocument/2006/relationships/slide" Target="slides/slide35.xml"/><Relationship Id="rId24" Type="http://schemas.openxmlformats.org/officeDocument/2006/relationships/slide" Target="slides/slide19.xml"/><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14" Type="http://schemas.openxmlformats.org/officeDocument/2006/relationships/slide" Target="slides/slide9.xml"/><Relationship Id="rId43" Type="http://schemas.openxmlformats.org/officeDocument/2006/relationships/customXml" Target="../customXml/item3.xml"/><Relationship Id="rId8" Type="http://schemas.openxmlformats.org/officeDocument/2006/relationships/slide" Target="slides/slide3.xml"/><Relationship Id="rId3" Type="http://schemas.openxmlformats.org/officeDocument/2006/relationships/presProps" Target="presProps.xml"/><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pinfo.io/216.58.211.174"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H0yz-Osy54"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 TargetMode="External"/><Relationship Id="rId3" Type="http://schemas.openxmlformats.org/officeDocument/2006/relationships/hyperlink" Target="https://www.ecma-international.or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oin" TargetMode="External"/><Relationship Id="rId3" Type="http://schemas.openxmlformats.org/officeDocument/2006/relationships/hyperlink" Target="https://code.visualstudio.com/download" TargetMode="External"/><Relationship Id="rId4" Type="http://schemas.openxmlformats.org/officeDocument/2006/relationships/hyperlink" Target="https://desktop.github.com/" TargetMode="External"/><Relationship Id="rId5" Type="http://schemas.openxmlformats.org/officeDocument/2006/relationships/hyperlink" Target="https://docs.github.com/en/free-pro-team@latest/desktop/installing-and-configuring-github-desktop/installing-github-desktop" TargetMode="External"/><Relationship Id="rId6" Type="http://schemas.openxmlformats.org/officeDocument/2006/relationships/hyperlink" Target="http://internetfundamentals.com/watch/"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bmarinecablemap.com/" TargetMode="External"/><Relationship Id="rId3" Type="http://schemas.openxmlformats.org/officeDocument/2006/relationships/hyperlink" Target="https://www.youtube.com/watch?v=Dxcc6ycZ73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ontendmasters.com/books/front-end-handbook/2019/assets/images/how-the-internet-works.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pwork.com/hire/ux-designers/" TargetMode="External"/><Relationship Id="rId3" Type="http://schemas.openxmlformats.org/officeDocument/2006/relationships/hyperlink" Target="https://www.upwork.com/hire/web-designer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df96185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df96185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df96185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df96185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6df96185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df96185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8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df96185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df96185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df96185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df96185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df961858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f961858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df961858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df961858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6df961858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df961858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64ea8d71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64ea8d7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oppins"/>
                <a:ea typeface="Poppins"/>
                <a:cs typeface="Poppins"/>
                <a:sym typeface="Poppins"/>
              </a:rPr>
              <a:t>What are the </a:t>
            </a:r>
            <a:r>
              <a:rPr b="1" lang="en" sz="1200">
                <a:latin typeface="Poppins"/>
                <a:ea typeface="Poppins"/>
                <a:cs typeface="Poppins"/>
                <a:sym typeface="Poppins"/>
              </a:rPr>
              <a:t>component</a:t>
            </a:r>
            <a:r>
              <a:rPr b="1" lang="en" sz="1200">
                <a:latin typeface="Poppins"/>
                <a:ea typeface="Poppins"/>
                <a:cs typeface="Poppins"/>
                <a:sym typeface="Poppins"/>
              </a:rPr>
              <a:t> parts?</a:t>
            </a:r>
            <a:endParaRPr b="1"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Ask delegates to point out or ask them to name parts of </a:t>
            </a:r>
            <a:r>
              <a:rPr lang="en" sz="1200">
                <a:latin typeface="Poppins"/>
                <a:ea typeface="Poppins"/>
                <a:cs typeface="Poppins"/>
                <a:sym typeface="Poppins"/>
              </a:rPr>
              <a:t>the</a:t>
            </a:r>
            <a:r>
              <a:rPr lang="en" sz="1200">
                <a:latin typeface="Poppins"/>
                <a:ea typeface="Poppins"/>
                <a:cs typeface="Poppins"/>
                <a:sym typeface="Poppins"/>
              </a:rPr>
              <a:t> page</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Navigation</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Search</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CTA</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Hero</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Footer</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Content</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slider/carousel</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Featured content</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Header</a:t>
            </a:r>
            <a:endParaRPr sz="1200">
              <a:latin typeface="Poppins"/>
              <a:ea typeface="Poppins"/>
              <a:cs typeface="Poppins"/>
              <a:sym typeface="Poppi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649c549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649c54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77ba36c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77ba36c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649c549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649c549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highlight>
                  <a:srgbClr val="FFFFFF"/>
                </a:highlight>
                <a:latin typeface="Poppins"/>
                <a:ea typeface="Poppins"/>
                <a:cs typeface="Poppins"/>
                <a:sym typeface="Poppins"/>
              </a:rPr>
              <a:t>Time to live (TTL) refers to the amount of time or “hops” that a packet is set to exist inside a network before being discarded by a router.</a:t>
            </a:r>
            <a:endParaRPr sz="1200">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sz="1200">
              <a:latin typeface="Poppins"/>
              <a:ea typeface="Poppins"/>
              <a:cs typeface="Poppins"/>
              <a:sym typeface="Poppins"/>
            </a:endParaRPr>
          </a:p>
          <a:p>
            <a:pPr indent="0" lvl="0" marL="0" rtl="0" algn="l">
              <a:lnSpc>
                <a:spcPct val="120000"/>
              </a:lnSpc>
              <a:spcBef>
                <a:spcPts val="0"/>
              </a:spcBef>
              <a:spcAft>
                <a:spcPts val="0"/>
              </a:spcAft>
              <a:buNone/>
            </a:pPr>
            <a:r>
              <a:rPr lang="en" sz="1200" u="sng">
                <a:solidFill>
                  <a:srgbClr val="2200CC"/>
                </a:solidFill>
                <a:highlight>
                  <a:srgbClr val="FFFFFF"/>
                </a:highlight>
                <a:latin typeface="Poppins"/>
                <a:ea typeface="Poppins"/>
                <a:cs typeface="Poppins"/>
                <a:sym typeface="Poppins"/>
                <a:hlinkClick r:id="rId2">
                  <a:extLst>
                    <a:ext uri="{A12FA001-AC4F-418D-AE19-62706E023703}">
                      <ahyp:hlinkClr val="tx"/>
                    </a:ext>
                  </a:extLst>
                </a:hlinkClick>
              </a:rPr>
              <a:t>https://ipinfo.io/216.58.211.174</a:t>
            </a:r>
            <a:r>
              <a:rPr lang="en" sz="1200">
                <a:highlight>
                  <a:srgbClr val="FFFFFF"/>
                </a:highlight>
                <a:latin typeface="Poppins"/>
                <a:ea typeface="Poppins"/>
                <a:cs typeface="Poppins"/>
                <a:sym typeface="Poppins"/>
              </a:rPr>
              <a:t> Google</a:t>
            </a:r>
            <a:endParaRPr sz="1200">
              <a:highlight>
                <a:srgbClr val="FFFFFF"/>
              </a:highlight>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df961858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f961858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Client Side: Stuff happening on your computer independently of the server</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Server Side: Requests being fulfilled by a server ("send me these documents")</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For our discussion, think client = browser</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Clients make requests, servers fulfill them</a:t>
            </a:r>
            <a:endParaRPr sz="1200">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649c549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649c549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oppins"/>
                <a:ea typeface="Poppins"/>
                <a:cs typeface="Poppins"/>
                <a:sym typeface="Poppins"/>
              </a:rPr>
              <a:t>Google Chrome</a:t>
            </a:r>
            <a:endParaRPr b="1" sz="1200">
              <a:latin typeface="Poppins"/>
              <a:ea typeface="Poppins"/>
              <a:cs typeface="Poppins"/>
              <a:sym typeface="Poppins"/>
            </a:endParaRPr>
          </a:p>
          <a:p>
            <a:pPr indent="0" lvl="0" marL="0" rtl="0" algn="l">
              <a:spcBef>
                <a:spcPts val="0"/>
              </a:spcBef>
              <a:spcAft>
                <a:spcPts val="0"/>
              </a:spcAft>
              <a:buNone/>
            </a:pPr>
            <a:r>
              <a:t/>
            </a:r>
            <a:endParaRPr b="1" sz="1200">
              <a:latin typeface="Poppins"/>
              <a:ea typeface="Poppins"/>
              <a:cs typeface="Poppins"/>
              <a:sym typeface="Poppins"/>
            </a:endParaRPr>
          </a:p>
          <a:p>
            <a:pPr indent="0" lvl="0" marL="0" rtl="0" algn="l">
              <a:spcBef>
                <a:spcPts val="0"/>
              </a:spcBef>
              <a:spcAft>
                <a:spcPts val="0"/>
              </a:spcAft>
              <a:buNone/>
            </a:pPr>
            <a:r>
              <a:rPr b="1" lang="en" sz="1200">
                <a:latin typeface="Poppins"/>
                <a:ea typeface="Poppins"/>
                <a:cs typeface="Poppins"/>
                <a:sym typeface="Poppins"/>
              </a:rPr>
              <a:t>Microsoft Edge Chromium</a:t>
            </a:r>
            <a:endParaRPr b="1" sz="1200">
              <a:latin typeface="Poppins"/>
              <a:ea typeface="Poppins"/>
              <a:cs typeface="Poppins"/>
              <a:sym typeface="Poppins"/>
            </a:endParaRPr>
          </a:p>
          <a:p>
            <a:pPr indent="0" lvl="0" marL="0" rtl="0" algn="l">
              <a:spcBef>
                <a:spcPts val="0"/>
              </a:spcBef>
              <a:spcAft>
                <a:spcPts val="0"/>
              </a:spcAft>
              <a:buNone/>
            </a:pPr>
            <a:r>
              <a:t/>
            </a:r>
            <a:endParaRPr b="1" sz="1200">
              <a:latin typeface="Poppins"/>
              <a:ea typeface="Poppins"/>
              <a:cs typeface="Poppins"/>
              <a:sym typeface="Poppins"/>
            </a:endParaRPr>
          </a:p>
          <a:p>
            <a:pPr indent="0" lvl="0" marL="0" rtl="0" algn="l">
              <a:spcBef>
                <a:spcPts val="0"/>
              </a:spcBef>
              <a:spcAft>
                <a:spcPts val="0"/>
              </a:spcAft>
              <a:buNone/>
            </a:pPr>
            <a:r>
              <a:rPr b="1" lang="en" sz="1200">
                <a:latin typeface="Poppins"/>
                <a:ea typeface="Poppins"/>
                <a:cs typeface="Poppins"/>
                <a:sym typeface="Poppins"/>
              </a:rPr>
              <a:t>Mozilla Firefox</a:t>
            </a:r>
            <a:endParaRPr b="1" sz="1200">
              <a:latin typeface="Poppins"/>
              <a:ea typeface="Poppins"/>
              <a:cs typeface="Poppins"/>
              <a:sym typeface="Poppins"/>
            </a:endParaRPr>
          </a:p>
          <a:p>
            <a:pPr indent="0" lvl="0" marL="0" rtl="0" algn="l">
              <a:spcBef>
                <a:spcPts val="0"/>
              </a:spcBef>
              <a:spcAft>
                <a:spcPts val="0"/>
              </a:spcAft>
              <a:buNone/>
            </a:pPr>
            <a:r>
              <a:t/>
            </a:r>
            <a:endParaRPr b="1" sz="1200">
              <a:latin typeface="Poppins"/>
              <a:ea typeface="Poppins"/>
              <a:cs typeface="Poppins"/>
              <a:sym typeface="Poppins"/>
            </a:endParaRPr>
          </a:p>
          <a:p>
            <a:pPr indent="0" lvl="0" marL="0" rtl="0" algn="l">
              <a:spcBef>
                <a:spcPts val="0"/>
              </a:spcBef>
              <a:spcAft>
                <a:spcPts val="0"/>
              </a:spcAft>
              <a:buNone/>
            </a:pPr>
            <a:r>
              <a:rPr b="1" lang="en" sz="1200">
                <a:latin typeface="Poppins"/>
                <a:ea typeface="Poppins"/>
                <a:cs typeface="Poppins"/>
                <a:sym typeface="Poppins"/>
              </a:rPr>
              <a:t>Opera</a:t>
            </a:r>
            <a:endParaRPr b="1" sz="1200">
              <a:latin typeface="Poppins"/>
              <a:ea typeface="Poppins"/>
              <a:cs typeface="Poppins"/>
              <a:sym typeface="Poppins"/>
            </a:endParaRPr>
          </a:p>
          <a:p>
            <a:pPr indent="0" lvl="0" marL="0" rtl="0" algn="l">
              <a:spcBef>
                <a:spcPts val="0"/>
              </a:spcBef>
              <a:spcAft>
                <a:spcPts val="0"/>
              </a:spcAft>
              <a:buNone/>
            </a:pPr>
            <a:r>
              <a:t/>
            </a:r>
            <a:endParaRPr b="1" sz="1200">
              <a:latin typeface="Poppins"/>
              <a:ea typeface="Poppins"/>
              <a:cs typeface="Poppins"/>
              <a:sym typeface="Poppins"/>
            </a:endParaRPr>
          </a:p>
          <a:p>
            <a:pPr indent="0" lvl="0" marL="0" rtl="0" algn="l">
              <a:spcBef>
                <a:spcPts val="0"/>
              </a:spcBef>
              <a:spcAft>
                <a:spcPts val="0"/>
              </a:spcAft>
              <a:buNone/>
            </a:pPr>
            <a:r>
              <a:rPr b="1" lang="en" sz="1200">
                <a:latin typeface="Poppins"/>
                <a:ea typeface="Poppins"/>
                <a:cs typeface="Poppins"/>
                <a:sym typeface="Poppins"/>
              </a:rPr>
              <a:t>Safari</a:t>
            </a:r>
            <a:endParaRPr b="1" sz="1200">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df961858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f961858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0000"/>
              </a:lnSpc>
              <a:spcBef>
                <a:spcPts val="0"/>
              </a:spcBef>
              <a:spcAft>
                <a:spcPts val="0"/>
              </a:spcAft>
              <a:buNone/>
            </a:pPr>
            <a:r>
              <a:rPr lang="en" sz="1200">
                <a:highlight>
                  <a:schemeClr val="lt1"/>
                </a:highlight>
                <a:latin typeface="Poppins"/>
                <a:ea typeface="Poppins"/>
                <a:cs typeface="Poppins"/>
                <a:sym typeface="Poppins"/>
              </a:rPr>
              <a:t>The </a:t>
            </a:r>
            <a:r>
              <a:rPr b="1" lang="en" sz="1200">
                <a:highlight>
                  <a:schemeClr val="lt1"/>
                </a:highlight>
                <a:latin typeface="Poppins"/>
                <a:ea typeface="Poppins"/>
                <a:cs typeface="Poppins"/>
                <a:sym typeface="Poppins"/>
              </a:rPr>
              <a:t>front end</a:t>
            </a:r>
            <a:r>
              <a:rPr lang="en" sz="1200">
                <a:highlight>
                  <a:schemeClr val="lt1"/>
                </a:highlight>
                <a:latin typeface="Poppins"/>
                <a:ea typeface="Poppins"/>
                <a:cs typeface="Poppins"/>
                <a:sym typeface="Poppins"/>
              </a:rPr>
              <a:t> is the stuff you see on the website in your browser, including the presentation of content and user interface elements like the navigation bar. Front-end developers use HTML, CSS, JavaScript, and their relevant frameworks to ensure that content is presented effectively and that users have an excellent experience.</a:t>
            </a:r>
            <a:endParaRPr sz="1200">
              <a:highlight>
                <a:schemeClr val="lt1"/>
              </a:highlight>
              <a:latin typeface="Poppins"/>
              <a:ea typeface="Poppins"/>
              <a:cs typeface="Poppins"/>
              <a:sym typeface="Poppins"/>
            </a:endParaRPr>
          </a:p>
          <a:p>
            <a:pPr indent="0" lvl="0" marL="0" rtl="0" algn="l">
              <a:lnSpc>
                <a:spcPct val="190000"/>
              </a:lnSpc>
              <a:spcBef>
                <a:spcPts val="2300"/>
              </a:spcBef>
              <a:spcAft>
                <a:spcPts val="2300"/>
              </a:spcAft>
              <a:buNone/>
            </a:pPr>
            <a:r>
              <a:rPr lang="en" sz="1200">
                <a:highlight>
                  <a:schemeClr val="lt1"/>
                </a:highlight>
                <a:latin typeface="Poppins"/>
                <a:ea typeface="Poppins"/>
                <a:cs typeface="Poppins"/>
                <a:sym typeface="Poppins"/>
              </a:rPr>
              <a:t>The </a:t>
            </a:r>
            <a:r>
              <a:rPr b="1" lang="en" sz="1200">
                <a:highlight>
                  <a:schemeClr val="lt1"/>
                </a:highlight>
                <a:latin typeface="Poppins"/>
                <a:ea typeface="Poppins"/>
                <a:cs typeface="Poppins"/>
                <a:sym typeface="Poppins"/>
              </a:rPr>
              <a:t>back end</a:t>
            </a:r>
            <a:r>
              <a:rPr lang="en" sz="1200">
                <a:highlight>
                  <a:schemeClr val="lt1"/>
                </a:highlight>
                <a:latin typeface="Poppins"/>
                <a:ea typeface="Poppins"/>
                <a:cs typeface="Poppins"/>
                <a:sym typeface="Poppins"/>
              </a:rPr>
              <a:t> refers to the guts of the application, which live on the server. The back end stores and serves program data to ensure that the front end has what it needs. This process can become very complicated when a website has millions of users. Back-end developers use programming languages like Java, Python, PHP, and Ruby to work with data.</a:t>
            </a:r>
            <a:endParaRPr sz="1200">
              <a:highlight>
                <a:schemeClr val="lt1"/>
              </a:highlight>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df961858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f961858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What is Cloud Computing Video : </a:t>
            </a:r>
            <a:r>
              <a:rPr lang="en" sz="1200" u="sng">
                <a:solidFill>
                  <a:schemeClr val="hlink"/>
                </a:solidFill>
                <a:latin typeface="Poppins"/>
                <a:ea typeface="Poppins"/>
                <a:cs typeface="Poppins"/>
                <a:sym typeface="Poppins"/>
                <a:hlinkClick r:id="rId2"/>
              </a:rPr>
              <a:t>https://www.youtube.com/watch?v=dH0yz-Osy54</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Cloud Computing means that data can be stored across a number of machines in different locations instead of just one locally.</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Cloud applications need internet access in order to work.</a:t>
            </a:r>
            <a:endParaRPr sz="1200">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df961858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df961858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df961858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df961858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df961858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df961858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What have you heard of/used</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What are these different languages used for?</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242729"/>
                </a:solidFill>
                <a:highlight>
                  <a:srgbClr val="FFFFFF"/>
                </a:highlight>
                <a:latin typeface="Poppins"/>
                <a:ea typeface="Poppins"/>
                <a:cs typeface="Poppins"/>
                <a:sym typeface="Poppins"/>
              </a:rPr>
              <a:t>Parsing in general applies to any computer language, and is the process of taking the code as text and producing a structure in memory that the computer can understand and work with.</a:t>
            </a:r>
            <a:endParaRPr sz="1200">
              <a:solidFill>
                <a:srgbClr val="242729"/>
              </a:solidFill>
              <a:highlight>
                <a:srgbClr val="FFFFFF"/>
              </a:highlight>
              <a:latin typeface="Poppins"/>
              <a:ea typeface="Poppins"/>
              <a:cs typeface="Poppins"/>
              <a:sym typeface="Poppins"/>
            </a:endParaRPr>
          </a:p>
          <a:p>
            <a:pPr indent="0" lvl="0" marL="0" rtl="0" algn="l">
              <a:lnSpc>
                <a:spcPct val="115000"/>
              </a:lnSpc>
              <a:spcBef>
                <a:spcPts val="1100"/>
              </a:spcBef>
              <a:spcAft>
                <a:spcPts val="0"/>
              </a:spcAft>
              <a:buNone/>
            </a:pPr>
            <a:r>
              <a:rPr lang="en" sz="1200">
                <a:solidFill>
                  <a:srgbClr val="242729"/>
                </a:solidFill>
                <a:highlight>
                  <a:srgbClr val="FFFFFF"/>
                </a:highlight>
                <a:latin typeface="Poppins"/>
                <a:ea typeface="Poppins"/>
                <a:cs typeface="Poppins"/>
                <a:sym typeface="Poppins"/>
              </a:rPr>
              <a:t>Specifically for HTML, HTML parsing is the process of taking raw HTML code, reading it, and generating a DOM tree object structure from it.</a:t>
            </a:r>
            <a:endParaRPr sz="1200">
              <a:solidFill>
                <a:srgbClr val="242729"/>
              </a:solidFill>
              <a:highlight>
                <a:srgbClr val="FFFFFF"/>
              </a:highlight>
              <a:latin typeface="Poppins"/>
              <a:ea typeface="Poppins"/>
              <a:cs typeface="Poppins"/>
              <a:sym typeface="Poppins"/>
            </a:endParaRPr>
          </a:p>
          <a:p>
            <a:pPr indent="0" lvl="0" marL="0" rtl="0" algn="l">
              <a:spcBef>
                <a:spcPts val="11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df961858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f961858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df961858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f961858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df96185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df96185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df961858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df961858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the students : </a:t>
            </a:r>
            <a:r>
              <a:rPr lang="en" u="sng">
                <a:solidFill>
                  <a:schemeClr val="hlink"/>
                </a:solidFill>
                <a:hlinkClick r:id="rId2"/>
              </a:rPr>
              <a:t>https://www.w3.org/</a:t>
            </a:r>
            <a:r>
              <a:rPr lang="en"/>
              <a:t> - World Wide Web </a:t>
            </a:r>
            <a:r>
              <a:rPr lang="en"/>
              <a:t>Consortium ( Standards for HTML, CSS )</a:t>
            </a:r>
            <a:endParaRPr/>
          </a:p>
          <a:p>
            <a:pPr indent="0" lvl="0" marL="0" rtl="0" algn="l">
              <a:spcBef>
                <a:spcPts val="0"/>
              </a:spcBef>
              <a:spcAft>
                <a:spcPts val="0"/>
              </a:spcAft>
              <a:buNone/>
            </a:pPr>
            <a:r>
              <a:rPr lang="en"/>
              <a:t>Show the students </a:t>
            </a:r>
            <a:r>
              <a:rPr lang="en" u="sng">
                <a:solidFill>
                  <a:schemeClr val="hlink"/>
                </a:solidFill>
                <a:hlinkClick r:id="rId3"/>
              </a:rPr>
              <a:t>ECMA</a:t>
            </a:r>
            <a:r>
              <a:rPr lang="en"/>
              <a:t> - (Standards for JavaScript )</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df961858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df961858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df961858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df961858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students to </a:t>
            </a:r>
            <a:r>
              <a:rPr lang="en" u="sng">
                <a:solidFill>
                  <a:schemeClr val="hlink"/>
                </a:solidFill>
                <a:hlinkClick r:id="rId2"/>
              </a:rPr>
              <a:t>W3Schools</a:t>
            </a:r>
            <a:r>
              <a:rPr lang="en"/>
              <a:t>, advise them to check it out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64ea8d7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64ea8d7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What happens when we ping a server?</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What is the bit of </a:t>
            </a:r>
            <a:r>
              <a:rPr lang="en" sz="1200">
                <a:latin typeface="Poppins"/>
                <a:ea typeface="Poppins"/>
                <a:cs typeface="Poppins"/>
                <a:sym typeface="Poppins"/>
              </a:rPr>
              <a:t>the</a:t>
            </a:r>
            <a:r>
              <a:rPr lang="en" sz="1200">
                <a:latin typeface="Poppins"/>
                <a:ea typeface="Poppins"/>
                <a:cs typeface="Poppins"/>
                <a:sym typeface="Poppins"/>
              </a:rPr>
              <a:t> browser where you type </a:t>
            </a:r>
            <a:r>
              <a:rPr lang="en" sz="1200">
                <a:latin typeface="Poppins"/>
                <a:ea typeface="Poppins"/>
                <a:cs typeface="Poppins"/>
                <a:sym typeface="Poppins"/>
              </a:rPr>
              <a:t>the</a:t>
            </a:r>
            <a:r>
              <a:rPr lang="en" sz="1200">
                <a:latin typeface="Poppins"/>
                <a:ea typeface="Poppins"/>
                <a:cs typeface="Poppins"/>
                <a:sym typeface="Poppins"/>
              </a:rPr>
              <a:t> URL called?</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What are some of </a:t>
            </a:r>
            <a:r>
              <a:rPr lang="en" sz="1200">
                <a:latin typeface="Poppins"/>
                <a:ea typeface="Poppins"/>
                <a:cs typeface="Poppins"/>
                <a:sym typeface="Poppins"/>
              </a:rPr>
              <a:t>the</a:t>
            </a:r>
            <a:r>
              <a:rPr lang="en" sz="1200">
                <a:latin typeface="Poppins"/>
                <a:ea typeface="Poppins"/>
                <a:cs typeface="Poppins"/>
                <a:sym typeface="Poppins"/>
              </a:rPr>
              <a:t> main browsers?</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What languages will we be learning on this course?</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What is </a:t>
            </a:r>
            <a:r>
              <a:rPr lang="en" sz="1200">
                <a:latin typeface="Poppins"/>
                <a:ea typeface="Poppins"/>
                <a:cs typeface="Poppins"/>
                <a:sym typeface="Poppins"/>
              </a:rPr>
              <a:t>the</a:t>
            </a:r>
            <a:r>
              <a:rPr lang="en" sz="1200">
                <a:latin typeface="Poppins"/>
                <a:ea typeface="Poppins"/>
                <a:cs typeface="Poppins"/>
                <a:sym typeface="Poppins"/>
              </a:rPr>
              <a:t> difference between front end and back end?</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Describe what the internet is.</a:t>
            </a:r>
            <a:endParaRPr sz="1200">
              <a:latin typeface="Poppins"/>
              <a:ea typeface="Poppins"/>
              <a:cs typeface="Poppins"/>
              <a:sym typeface="Poppins"/>
            </a:endParaRPr>
          </a:p>
          <a:p>
            <a:pPr indent="0" lvl="0" marL="0" rtl="0" algn="l">
              <a:spcBef>
                <a:spcPts val="0"/>
              </a:spcBef>
              <a:spcAft>
                <a:spcPts val="0"/>
              </a:spcAft>
              <a:buNone/>
            </a:pPr>
            <a:r>
              <a:rPr lang="en" sz="1200">
                <a:highlight>
                  <a:srgbClr val="FFFFFF"/>
                </a:highlight>
                <a:latin typeface="Poppins"/>
                <a:ea typeface="Poppins"/>
                <a:cs typeface="Poppins"/>
                <a:sym typeface="Poppins"/>
              </a:rPr>
              <a:t>The internet is a worldwide network of linked computers. Each of these computers can communicate with each other in a specific format.</a:t>
            </a:r>
            <a:endParaRPr sz="1200">
              <a:highlight>
                <a:srgbClr val="FFFFFF"/>
              </a:highlight>
              <a:latin typeface="Poppins"/>
              <a:ea typeface="Poppins"/>
              <a:cs typeface="Poppins"/>
              <a:sym typeface="Poppins"/>
            </a:endParaRPr>
          </a:p>
          <a:p>
            <a:pPr indent="0" lvl="0" marL="0" rtl="0" algn="l">
              <a:spcBef>
                <a:spcPts val="0"/>
              </a:spcBef>
              <a:spcAft>
                <a:spcPts val="0"/>
              </a:spcAft>
              <a:buNone/>
            </a:pPr>
            <a:r>
              <a:t/>
            </a:r>
            <a:endParaRPr sz="1200">
              <a:highlight>
                <a:srgbClr val="FFFFFF"/>
              </a:highlight>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Briefly explain what a client is.</a:t>
            </a:r>
            <a:endParaRPr sz="1200">
              <a:latin typeface="Poppins"/>
              <a:ea typeface="Poppins"/>
              <a:cs typeface="Poppins"/>
              <a:sym typeface="Poppins"/>
            </a:endParaRPr>
          </a:p>
          <a:p>
            <a:pPr indent="0" lvl="0" marL="0" rtl="0" algn="l">
              <a:spcBef>
                <a:spcPts val="0"/>
              </a:spcBef>
              <a:spcAft>
                <a:spcPts val="0"/>
              </a:spcAft>
              <a:buNone/>
            </a:pPr>
            <a:r>
              <a:rPr lang="en" sz="1200">
                <a:highlight>
                  <a:srgbClr val="FFFFFF"/>
                </a:highlight>
                <a:latin typeface="Poppins"/>
                <a:ea typeface="Poppins"/>
                <a:cs typeface="Poppins"/>
                <a:sym typeface="Poppins"/>
              </a:rPr>
              <a:t>A client is a computer or internet device that requests information from a server.</a:t>
            </a:r>
            <a:endParaRPr sz="1200">
              <a:highlight>
                <a:srgbClr val="FFFFFF"/>
              </a:highlight>
              <a:latin typeface="Poppins"/>
              <a:ea typeface="Poppins"/>
              <a:cs typeface="Poppins"/>
              <a:sym typeface="Poppins"/>
            </a:endParaRPr>
          </a:p>
          <a:p>
            <a:pPr indent="0" lvl="0" marL="0" rtl="0" algn="l">
              <a:spcBef>
                <a:spcPts val="0"/>
              </a:spcBef>
              <a:spcAft>
                <a:spcPts val="0"/>
              </a:spcAft>
              <a:buNone/>
            </a:pPr>
            <a:r>
              <a:t/>
            </a:r>
            <a:endParaRPr sz="1200">
              <a:highlight>
                <a:srgbClr val="FFFFFF"/>
              </a:highlight>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Briefly explain what a server is.</a:t>
            </a:r>
            <a:endParaRPr sz="1200">
              <a:latin typeface="Poppins"/>
              <a:ea typeface="Poppins"/>
              <a:cs typeface="Poppins"/>
              <a:sym typeface="Poppins"/>
            </a:endParaRPr>
          </a:p>
          <a:p>
            <a:pPr indent="0" lvl="0" marL="0" rtl="0" algn="l">
              <a:spcBef>
                <a:spcPts val="0"/>
              </a:spcBef>
              <a:spcAft>
                <a:spcPts val="0"/>
              </a:spcAft>
              <a:buNone/>
            </a:pPr>
            <a:r>
              <a:rPr lang="en" sz="1200">
                <a:highlight>
                  <a:srgbClr val="FFFFFF"/>
                </a:highlight>
                <a:latin typeface="Poppins"/>
                <a:ea typeface="Poppins"/>
                <a:cs typeface="Poppins"/>
                <a:sym typeface="Poppins"/>
              </a:rPr>
              <a:t>A server is a computer that receives requests (as packets) from the client and responds with the appropriate data.</a:t>
            </a:r>
            <a:endParaRPr sz="1200">
              <a:highlight>
                <a:srgbClr val="FFFFFF"/>
              </a:highlight>
              <a:latin typeface="Poppins"/>
              <a:ea typeface="Poppins"/>
              <a:cs typeface="Poppins"/>
              <a:sym typeface="Poppins"/>
            </a:endParaRPr>
          </a:p>
          <a:p>
            <a:pPr indent="0" lvl="0" marL="0" rtl="0" algn="l">
              <a:spcBef>
                <a:spcPts val="0"/>
              </a:spcBef>
              <a:spcAft>
                <a:spcPts val="0"/>
              </a:spcAft>
              <a:buNone/>
            </a:pPr>
            <a:r>
              <a:t/>
            </a:r>
            <a:endParaRPr sz="1200">
              <a:highlight>
                <a:srgbClr val="FFFFFF"/>
              </a:highlight>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Explain what IP addresses are</a:t>
            </a:r>
            <a:endParaRPr sz="1200">
              <a:latin typeface="Poppins"/>
              <a:ea typeface="Poppins"/>
              <a:cs typeface="Poppins"/>
              <a:sym typeface="Poppins"/>
            </a:endParaRPr>
          </a:p>
          <a:p>
            <a:pPr indent="0" lvl="0" marL="0" rtl="0" algn="l">
              <a:spcBef>
                <a:spcPts val="0"/>
              </a:spcBef>
              <a:spcAft>
                <a:spcPts val="0"/>
              </a:spcAft>
              <a:buNone/>
            </a:pPr>
            <a:r>
              <a:rPr lang="en" sz="1200">
                <a:highlight>
                  <a:srgbClr val="FFFFFF"/>
                </a:highlight>
                <a:latin typeface="Poppins"/>
                <a:ea typeface="Poppins"/>
                <a:cs typeface="Poppins"/>
                <a:sym typeface="Poppins"/>
              </a:rPr>
              <a:t>IP addresses are numerical identifications that specifies a destination in a network.</a:t>
            </a:r>
            <a:endParaRPr sz="1200">
              <a:highlight>
                <a:srgbClr val="FFFFFF"/>
              </a:highlight>
              <a:latin typeface="Poppins"/>
              <a:ea typeface="Poppins"/>
              <a:cs typeface="Poppins"/>
              <a:sym typeface="Poppins"/>
            </a:endParaRPr>
          </a:p>
          <a:p>
            <a:pPr indent="0" lvl="0" marL="0" rtl="0" algn="l">
              <a:spcBef>
                <a:spcPts val="0"/>
              </a:spcBef>
              <a:spcAft>
                <a:spcPts val="0"/>
              </a:spcAft>
              <a:buNone/>
            </a:pPr>
            <a:r>
              <a:t/>
            </a:r>
            <a:endParaRPr sz="1200">
              <a:highlight>
                <a:srgbClr val="FFFFFF"/>
              </a:highlight>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Explain what DNS servers are.</a:t>
            </a:r>
            <a:endParaRPr sz="1200">
              <a:latin typeface="Poppins"/>
              <a:ea typeface="Poppins"/>
              <a:cs typeface="Poppins"/>
              <a:sym typeface="Poppins"/>
            </a:endParaRPr>
          </a:p>
          <a:p>
            <a:pPr indent="0" lvl="0" marL="0" rtl="0" algn="l">
              <a:spcBef>
                <a:spcPts val="0"/>
              </a:spcBef>
              <a:spcAft>
                <a:spcPts val="0"/>
              </a:spcAft>
              <a:buNone/>
            </a:pPr>
            <a:r>
              <a:rPr lang="en" sz="1200">
                <a:highlight>
                  <a:srgbClr val="FFFFFF"/>
                </a:highlight>
                <a:latin typeface="Poppins"/>
                <a:ea typeface="Poppins"/>
                <a:cs typeface="Poppins"/>
                <a:sym typeface="Poppins"/>
              </a:rPr>
              <a:t>DNS Servers are the "phone book" of the internet. They translate domain names into IP addresses.</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88caafc5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88caafc5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Show the students the following: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rgbClr val="1C3AA9"/>
                </a:solidFill>
                <a:hlinkClick r:id="rId2">
                  <a:extLst>
                    <a:ext uri="{A12FA001-AC4F-418D-AE19-62706E023703}">
                      <ahyp:hlinkClr val="tx"/>
                    </a:ext>
                  </a:extLst>
                </a:hlinkClick>
              </a:rPr>
              <a:t>https://github.com/join</a:t>
            </a:r>
            <a:r>
              <a:rPr lang="en">
                <a:solidFill>
                  <a:schemeClr val="dk1"/>
                </a:solidFill>
              </a:rPr>
              <a:t> - (There is a short video on Microsoft Streams)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1C3AA9"/>
                </a:solidFill>
                <a:hlinkClick r:id="rId3">
                  <a:extLst>
                    <a:ext uri="{A12FA001-AC4F-418D-AE19-62706E023703}">
                      <ahyp:hlinkClr val="tx"/>
                    </a:ext>
                  </a:extLst>
                </a:hlinkClick>
              </a:rPr>
              <a:t>https://code.visualstudio.com/download</a:t>
            </a:r>
            <a:r>
              <a:rPr lang="en">
                <a:solidFill>
                  <a:schemeClr val="dk1"/>
                </a:solidFill>
              </a:rPr>
              <a:t> - </a:t>
            </a:r>
            <a:r>
              <a:rPr lang="en"/>
              <a:t>(There is a short video on Microsoft Streams)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https://desktop.github.com/</a:t>
            </a:r>
            <a:r>
              <a:rPr lang="en">
                <a:solidFill>
                  <a:schemeClr val="dk1"/>
                </a:solidFill>
              </a:rPr>
              <a:t>  (</a:t>
            </a:r>
            <a:r>
              <a:rPr lang="en" u="sng">
                <a:solidFill>
                  <a:schemeClr val="hlink"/>
                </a:solidFill>
                <a:hlinkClick r:id="rId5"/>
              </a:rPr>
              <a:t>GitHub Desktop Application Installation Guide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6"/>
              </a:rPr>
              <a:t>http://internetfundamentals.com/watch/</a:t>
            </a:r>
            <a:r>
              <a:rPr lang="en">
                <a:solidFill>
                  <a:schemeClr val="dk1"/>
                </a:solidFill>
              </a:rPr>
              <a:t>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df961858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df961858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6df96185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df96185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6df96185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df96185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oppins"/>
                <a:ea typeface="Poppins"/>
                <a:cs typeface="Poppins"/>
                <a:sym typeface="Poppins"/>
              </a:rPr>
              <a:t>Most of us use the words web and internet to mean the same thing but they're actually quite different.</a:t>
            </a:r>
            <a:endParaRPr sz="1200">
              <a:latin typeface="Poppins"/>
              <a:ea typeface="Poppins"/>
              <a:cs typeface="Poppins"/>
              <a:sym typeface="Poppins"/>
            </a:endParaRPr>
          </a:p>
          <a:p>
            <a:pPr indent="0" lvl="0" marL="0" rtl="0" algn="l">
              <a:lnSpc>
                <a:spcPct val="115000"/>
              </a:lnSpc>
              <a:spcBef>
                <a:spcPts val="1800"/>
              </a:spcBef>
              <a:spcAft>
                <a:spcPts val="0"/>
              </a:spcAft>
              <a:buNone/>
            </a:pPr>
            <a:r>
              <a:rPr lang="en" sz="1200">
                <a:latin typeface="Poppins"/>
                <a:ea typeface="Poppins"/>
                <a:cs typeface="Poppins"/>
                <a:sym typeface="Poppins"/>
              </a:rPr>
              <a:t>The world wide web, or web for short, are the pages you see when you're at a device and you're online.</a:t>
            </a:r>
            <a:endParaRPr sz="1200">
              <a:latin typeface="Poppins"/>
              <a:ea typeface="Poppins"/>
              <a:cs typeface="Poppins"/>
              <a:sym typeface="Poppins"/>
            </a:endParaRPr>
          </a:p>
          <a:p>
            <a:pPr indent="0" lvl="0" marL="0" rtl="0" algn="l">
              <a:lnSpc>
                <a:spcPct val="115000"/>
              </a:lnSpc>
              <a:spcBef>
                <a:spcPts val="1800"/>
              </a:spcBef>
              <a:spcAft>
                <a:spcPts val="0"/>
              </a:spcAft>
              <a:buNone/>
            </a:pPr>
            <a:r>
              <a:rPr lang="en" sz="1200">
                <a:latin typeface="Poppins"/>
                <a:ea typeface="Poppins"/>
                <a:cs typeface="Poppins"/>
                <a:sym typeface="Poppins"/>
              </a:rPr>
              <a:t>But the internet is the network of connected computers that the web works on, as well as what emails and files travel across.</a:t>
            </a:r>
            <a:endParaRPr sz="1200">
              <a:latin typeface="Poppins"/>
              <a:ea typeface="Poppins"/>
              <a:cs typeface="Poppins"/>
              <a:sym typeface="Poppins"/>
            </a:endParaRPr>
          </a:p>
          <a:p>
            <a:pPr indent="0" lvl="0" marL="0" rtl="0" algn="l">
              <a:lnSpc>
                <a:spcPct val="115000"/>
              </a:lnSpc>
              <a:spcBef>
                <a:spcPts val="1800"/>
              </a:spcBef>
              <a:spcAft>
                <a:spcPts val="0"/>
              </a:spcAft>
              <a:buNone/>
            </a:pPr>
            <a:r>
              <a:rPr lang="en" sz="1200">
                <a:latin typeface="Poppins"/>
                <a:ea typeface="Poppins"/>
                <a:cs typeface="Poppins"/>
                <a:sym typeface="Poppins"/>
              </a:rPr>
              <a:t>Think of the internet as the roads that connect towns and cities together. The world wide web contains the things you see on the roads like houses and shops.</a:t>
            </a:r>
            <a:endParaRPr sz="1200">
              <a:latin typeface="Poppins"/>
              <a:ea typeface="Poppins"/>
              <a:cs typeface="Poppins"/>
              <a:sym typeface="Poppins"/>
            </a:endParaRPr>
          </a:p>
          <a:p>
            <a:pPr indent="0" lvl="0" marL="0" rtl="0" algn="l">
              <a:lnSpc>
                <a:spcPct val="115000"/>
              </a:lnSpc>
              <a:spcBef>
                <a:spcPts val="1800"/>
              </a:spcBef>
              <a:spcAft>
                <a:spcPts val="0"/>
              </a:spcAft>
              <a:buNone/>
            </a:pPr>
            <a:r>
              <a:rPr lang="en" sz="1200">
                <a:latin typeface="Poppins"/>
                <a:ea typeface="Poppins"/>
                <a:cs typeface="Poppins"/>
                <a:sym typeface="Poppins"/>
              </a:rPr>
              <a:t>And the vehicles are the data moving around - some go between websites and others will be transferring your emails or files across the internet, separately from the web.</a:t>
            </a:r>
            <a:endParaRPr sz="1200">
              <a:latin typeface="Poppins"/>
              <a:ea typeface="Poppins"/>
              <a:cs typeface="Poppins"/>
              <a:sym typeface="Poppins"/>
            </a:endParaRPr>
          </a:p>
          <a:p>
            <a:pPr indent="0" lvl="0" marL="0" rtl="0" algn="l">
              <a:lnSpc>
                <a:spcPct val="115000"/>
              </a:lnSpc>
              <a:spcBef>
                <a:spcPts val="1800"/>
              </a:spcBef>
              <a:spcAft>
                <a:spcPts val="0"/>
              </a:spcAft>
              <a:buNone/>
            </a:pPr>
            <a:r>
              <a:rPr lang="en" sz="1200" u="sng">
                <a:solidFill>
                  <a:schemeClr val="hlink"/>
                </a:solidFill>
                <a:latin typeface="Poppins"/>
                <a:ea typeface="Poppins"/>
                <a:cs typeface="Poppins"/>
                <a:sym typeface="Poppins"/>
                <a:hlinkClick r:id="rId2"/>
              </a:rPr>
              <a:t>https://www.submarinecablemap.com/</a:t>
            </a:r>
            <a:endParaRPr sz="1200">
              <a:latin typeface="Poppins"/>
              <a:ea typeface="Poppins"/>
              <a:cs typeface="Poppins"/>
              <a:sym typeface="Poppins"/>
            </a:endParaRPr>
          </a:p>
          <a:p>
            <a:pPr indent="0" lvl="0" marL="0" rtl="0" algn="l">
              <a:lnSpc>
                <a:spcPct val="115000"/>
              </a:lnSpc>
              <a:spcBef>
                <a:spcPts val="1800"/>
              </a:spcBef>
              <a:spcAft>
                <a:spcPts val="0"/>
              </a:spcAft>
              <a:buNone/>
            </a:pPr>
            <a:r>
              <a:rPr b="1" lang="en" sz="1200">
                <a:latin typeface="Poppins"/>
                <a:ea typeface="Poppins"/>
                <a:cs typeface="Poppins"/>
                <a:sym typeface="Poppins"/>
              </a:rPr>
              <a:t>Get the students to watch this video - </a:t>
            </a:r>
            <a:r>
              <a:rPr lang="en" sz="1200">
                <a:latin typeface="Poppins"/>
                <a:ea typeface="Poppins"/>
                <a:cs typeface="Poppins"/>
                <a:sym typeface="Poppins"/>
              </a:rPr>
              <a:t>What is the internet? : </a:t>
            </a:r>
            <a:r>
              <a:rPr lang="en" sz="1200" u="sng">
                <a:solidFill>
                  <a:schemeClr val="hlink"/>
                </a:solidFill>
                <a:latin typeface="Poppins"/>
                <a:ea typeface="Poppins"/>
                <a:cs typeface="Poppins"/>
                <a:sym typeface="Poppins"/>
                <a:hlinkClick r:id="rId3"/>
              </a:rPr>
              <a:t>https://www.youtube.com/watch?v=Dxcc6ycZ73M</a:t>
            </a:r>
            <a:r>
              <a:rPr lang="en" sz="1200">
                <a:latin typeface="Poppins"/>
                <a:ea typeface="Poppins"/>
                <a:cs typeface="Poppins"/>
                <a:sym typeface="Poppins"/>
              </a:rPr>
              <a:t>  - Run time: 3Minutes : 44 Seconds</a:t>
            </a:r>
            <a:endParaRPr sz="1200">
              <a:latin typeface="Poppins"/>
              <a:ea typeface="Poppins"/>
              <a:cs typeface="Poppins"/>
              <a:sym typeface="Poppins"/>
            </a:endParaRPr>
          </a:p>
          <a:p>
            <a:pPr indent="0" lvl="0" marL="0" rtl="0" algn="l">
              <a:spcBef>
                <a:spcPts val="1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df961858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df961858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Additional resource: </a:t>
            </a:r>
            <a:r>
              <a:rPr lang="en" sz="1200" u="sng">
                <a:solidFill>
                  <a:schemeClr val="hlink"/>
                </a:solidFill>
                <a:latin typeface="Poppins"/>
                <a:ea typeface="Poppins"/>
                <a:cs typeface="Poppins"/>
                <a:sym typeface="Poppins"/>
                <a:hlinkClick r:id="rId2"/>
              </a:rPr>
              <a:t>https://frontendmasters.com/books/front-end-handbook/2019/assets/images/how-the-internet-works.jpg</a:t>
            </a:r>
            <a:r>
              <a:rPr lang="en" sz="1200">
                <a:latin typeface="Poppins"/>
                <a:ea typeface="Poppins"/>
                <a:cs typeface="Poppins"/>
                <a:sym typeface="Poppins"/>
              </a:rPr>
              <a:t> </a:t>
            </a:r>
            <a:endParaRPr sz="1200">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7e02f69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7e02f69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rPr b="1" lang="en" sz="1200">
                <a:solidFill>
                  <a:srgbClr val="1D4354"/>
                </a:solidFill>
                <a:highlight>
                  <a:srgbClr val="FFFFFF"/>
                </a:highlight>
                <a:latin typeface="Poppins"/>
                <a:ea typeface="Poppins"/>
                <a:cs typeface="Poppins"/>
                <a:sym typeface="Poppins"/>
              </a:rPr>
              <a:t>What is web design?</a:t>
            </a:r>
            <a:endParaRPr b="1" sz="1200">
              <a:solidFill>
                <a:srgbClr val="1D4354"/>
              </a:solidFill>
              <a:highlight>
                <a:srgbClr val="FFFFFF"/>
              </a:highlight>
              <a:latin typeface="Poppins"/>
              <a:ea typeface="Poppins"/>
              <a:cs typeface="Poppins"/>
              <a:sym typeface="Poppins"/>
            </a:endParaRPr>
          </a:p>
          <a:p>
            <a:pPr indent="0" lvl="0" marL="0" rtl="0" algn="l">
              <a:lnSpc>
                <a:spcPct val="115000"/>
              </a:lnSpc>
              <a:spcBef>
                <a:spcPts val="2300"/>
              </a:spcBef>
              <a:spcAft>
                <a:spcPts val="0"/>
              </a:spcAft>
              <a:buNone/>
            </a:pPr>
            <a:r>
              <a:rPr lang="en" sz="1200">
                <a:solidFill>
                  <a:srgbClr val="222222"/>
                </a:solidFill>
                <a:highlight>
                  <a:srgbClr val="FFFFFF"/>
                </a:highlight>
                <a:latin typeface="Poppins"/>
                <a:ea typeface="Poppins"/>
                <a:cs typeface="Poppins"/>
                <a:sym typeface="Poppins"/>
              </a:rPr>
              <a:t>Web design governs everything involved with the visual aesthetics and usability of a website—color scheme, layout, information flow, and everything else related to the visual aspects of the </a:t>
            </a:r>
            <a:r>
              <a:rPr lang="en" sz="1200">
                <a:solidFill>
                  <a:srgbClr val="37A000"/>
                </a:solidFill>
                <a:highlight>
                  <a:srgbClr val="FFFFFF"/>
                </a:highlight>
                <a:uFill>
                  <a:noFill/>
                </a:uFill>
                <a:latin typeface="Poppins"/>
                <a:ea typeface="Poppins"/>
                <a:cs typeface="Poppins"/>
                <a:sym typeface="Poppins"/>
                <a:hlinkClick r:id="rId2">
                  <a:extLst>
                    <a:ext uri="{A12FA001-AC4F-418D-AE19-62706E023703}">
                      <ahyp:hlinkClr val="tx"/>
                    </a:ext>
                  </a:extLst>
                </a:hlinkClick>
              </a:rPr>
              <a:t>UI/UX (user interface and user experience)</a:t>
            </a:r>
            <a:r>
              <a:rPr lang="en" sz="1200">
                <a:solidFill>
                  <a:srgbClr val="222222"/>
                </a:solidFill>
                <a:highlight>
                  <a:srgbClr val="FFFFFF"/>
                </a:highlight>
                <a:latin typeface="Poppins"/>
                <a:ea typeface="Poppins"/>
                <a:cs typeface="Poppins"/>
                <a:sym typeface="Poppins"/>
              </a:rPr>
              <a:t>. Some common skills and tools that distinguish the web designer from the web developer are:</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150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Adobe Creative Suite (Photoshop, Illustrator) or other design software</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Graphic design</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Logo design</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Layout/format</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Placing call-to-action buttons</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Branding</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Wireframes, mock-ups, and storyboards</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Color palettes</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Typography</a:t>
            </a:r>
            <a:endParaRPr sz="1200">
              <a:solidFill>
                <a:srgbClr val="222222"/>
              </a:solidFill>
              <a:highlight>
                <a:srgbClr val="FFFFFF"/>
              </a:highlight>
              <a:latin typeface="Poppins"/>
              <a:ea typeface="Poppins"/>
              <a:cs typeface="Poppins"/>
              <a:sym typeface="Poppins"/>
            </a:endParaRPr>
          </a:p>
          <a:p>
            <a:pPr indent="0" lvl="0" marL="0" rtl="0" algn="l">
              <a:lnSpc>
                <a:spcPct val="115000"/>
              </a:lnSpc>
              <a:spcBef>
                <a:spcPts val="1600"/>
              </a:spcBef>
              <a:spcAft>
                <a:spcPts val="0"/>
              </a:spcAft>
              <a:buNone/>
            </a:pPr>
            <a:r>
              <a:rPr lang="en" sz="1200">
                <a:solidFill>
                  <a:srgbClr val="222222"/>
                </a:solidFill>
                <a:highlight>
                  <a:srgbClr val="FFFFFF"/>
                </a:highlight>
                <a:latin typeface="Poppins"/>
                <a:ea typeface="Poppins"/>
                <a:cs typeface="Poppins"/>
                <a:sym typeface="Poppins"/>
              </a:rPr>
              <a:t>Web design is concerned with what the user actually sees on their computer screen or mobile device, and less so about the mechanisms beneath the surface that make it all work. Through the use of color, images, typography, and layout, they bring a digital experience to life. That said, many </a:t>
            </a:r>
            <a:r>
              <a:rPr lang="en" sz="1200">
                <a:solidFill>
                  <a:srgbClr val="37A000"/>
                </a:solidFill>
                <a:highlight>
                  <a:srgbClr val="FFFFFF"/>
                </a:highlight>
                <a:uFill>
                  <a:noFill/>
                </a:uFill>
                <a:latin typeface="Poppins"/>
                <a:ea typeface="Poppins"/>
                <a:cs typeface="Poppins"/>
                <a:sym typeface="Poppins"/>
                <a:hlinkClick r:id="rId3">
                  <a:extLst>
                    <a:ext uri="{A12FA001-AC4F-418D-AE19-62706E023703}">
                      <ahyp:hlinkClr val="tx"/>
                    </a:ext>
                  </a:extLst>
                </a:hlinkClick>
              </a:rPr>
              <a:t>web designers</a:t>
            </a:r>
            <a:r>
              <a:rPr lang="en" sz="1200">
                <a:solidFill>
                  <a:srgbClr val="222222"/>
                </a:solidFill>
                <a:highlight>
                  <a:srgbClr val="FFFFFF"/>
                </a:highlight>
                <a:latin typeface="Poppins"/>
                <a:ea typeface="Poppins"/>
                <a:cs typeface="Poppins"/>
                <a:sym typeface="Poppins"/>
              </a:rPr>
              <a:t> are also familiar with HTML, CSS, and JavaScript—it helps to be able to create living mock-ups of a web app when trying to pitch an idea to the team or fine-tune the UI/UX of an app. Web designers also often work with templating services like WordPress or Joomla!, which allow you to create websites using themes and widgets without writing a single line of code.</a:t>
            </a:r>
            <a:endParaRPr sz="1200">
              <a:latin typeface="Poppins"/>
              <a:ea typeface="Poppins"/>
              <a:cs typeface="Poppins"/>
              <a:sym typeface="Poppins"/>
            </a:endParaRPr>
          </a:p>
          <a:p>
            <a:pPr indent="0" lvl="0" marL="0" rtl="0" algn="l">
              <a:lnSpc>
                <a:spcPct val="138461"/>
              </a:lnSpc>
              <a:spcBef>
                <a:spcPts val="1500"/>
              </a:spcBef>
              <a:spcAft>
                <a:spcPts val="0"/>
              </a:spcAft>
              <a:buNone/>
            </a:pPr>
            <a:r>
              <a:rPr b="1" lang="en" sz="1200">
                <a:solidFill>
                  <a:srgbClr val="1D4354"/>
                </a:solidFill>
                <a:highlight>
                  <a:srgbClr val="FFFFFF"/>
                </a:highlight>
                <a:latin typeface="Poppins"/>
                <a:ea typeface="Poppins"/>
                <a:cs typeface="Poppins"/>
                <a:sym typeface="Poppins"/>
              </a:rPr>
              <a:t>What is web development?</a:t>
            </a:r>
            <a:endParaRPr b="1" sz="1200">
              <a:solidFill>
                <a:srgbClr val="1D4354"/>
              </a:solidFill>
              <a:highlight>
                <a:srgbClr val="FFFFFF"/>
              </a:highlight>
              <a:latin typeface="Poppins"/>
              <a:ea typeface="Poppins"/>
              <a:cs typeface="Poppins"/>
              <a:sym typeface="Poppins"/>
            </a:endParaRPr>
          </a:p>
          <a:p>
            <a:pPr indent="0" lvl="0" marL="0" rtl="0" algn="l">
              <a:lnSpc>
                <a:spcPct val="138461"/>
              </a:lnSpc>
              <a:spcBef>
                <a:spcPts val="2300"/>
              </a:spcBef>
              <a:spcAft>
                <a:spcPts val="0"/>
              </a:spcAft>
              <a:buNone/>
            </a:pPr>
            <a:r>
              <a:rPr lang="en" sz="1200">
                <a:solidFill>
                  <a:srgbClr val="222222"/>
                </a:solidFill>
                <a:highlight>
                  <a:srgbClr val="FFFFFF"/>
                </a:highlight>
                <a:latin typeface="Poppins"/>
                <a:ea typeface="Poppins"/>
                <a:cs typeface="Poppins"/>
                <a:sym typeface="Poppins"/>
              </a:rPr>
              <a:t>Web development governs all the code that makes a website tick. It can be split into two categories—front-end and back-end. The front-end or client-side of an application is the code responsible for determining how the website will actually display the designs mocked up by a designer. The back-end or server-side of an application is responsible for managing data within the database and serving that data to the front-end to be displayed. As you may have guessed, it’s the front-end </a:t>
            </a:r>
            <a:r>
              <a:rPr lang="en" sz="1200">
                <a:solidFill>
                  <a:srgbClr val="222222"/>
                </a:solidFill>
                <a:highlight>
                  <a:srgbClr val="FFFFFF"/>
                </a:highlight>
                <a:latin typeface="Poppins"/>
                <a:ea typeface="Poppins"/>
                <a:cs typeface="Poppins"/>
                <a:sym typeface="Poppins"/>
              </a:rPr>
              <a:t>developer’s</a:t>
            </a:r>
            <a:r>
              <a:rPr lang="en" sz="1200">
                <a:solidFill>
                  <a:srgbClr val="222222"/>
                </a:solidFill>
                <a:highlight>
                  <a:srgbClr val="FFFFFF"/>
                </a:highlight>
                <a:latin typeface="Poppins"/>
                <a:ea typeface="Poppins"/>
                <a:cs typeface="Poppins"/>
                <a:sym typeface="Poppins"/>
              </a:rPr>
              <a:t> job that tends to share the most overlap with the web designer. Some common skills and tools traditionally viewed as unique to the front-end developer are listed below:</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230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HTML/CSS/JavaScript</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CSS preprocessors (i.e., LESS or Sass)</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Frameworks (i.e., AngularJS, ReactJS, Ember)</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Libraries (i.e., jQuery)</a:t>
            </a:r>
            <a:endParaRPr sz="1200">
              <a:solidFill>
                <a:srgbClr val="222222"/>
              </a:solidFill>
              <a:highlight>
                <a:srgbClr val="FFFFFF"/>
              </a:highlight>
              <a:latin typeface="Poppins"/>
              <a:ea typeface="Poppins"/>
              <a:cs typeface="Poppins"/>
              <a:sym typeface="Poppins"/>
            </a:endParaRPr>
          </a:p>
          <a:p>
            <a:pPr indent="-304800" lvl="0" marL="457200" rtl="0" algn="l">
              <a:lnSpc>
                <a:spcPct val="115000"/>
              </a:lnSpc>
              <a:spcBef>
                <a:spcPts val="0"/>
              </a:spcBef>
              <a:spcAft>
                <a:spcPts val="0"/>
              </a:spcAft>
              <a:buClr>
                <a:srgbClr val="222222"/>
              </a:buClr>
              <a:buSzPts val="1200"/>
              <a:buFont typeface="Poppins"/>
              <a:buChar char="●"/>
            </a:pPr>
            <a:r>
              <a:rPr lang="en" sz="1200">
                <a:solidFill>
                  <a:srgbClr val="222222"/>
                </a:solidFill>
                <a:highlight>
                  <a:srgbClr val="FFFFFF"/>
                </a:highlight>
                <a:latin typeface="Poppins"/>
                <a:ea typeface="Poppins"/>
                <a:cs typeface="Poppins"/>
                <a:sym typeface="Poppins"/>
              </a:rPr>
              <a:t>Git and GitHub</a:t>
            </a:r>
            <a:endParaRPr sz="1200">
              <a:solidFill>
                <a:srgbClr val="222222"/>
              </a:solidFill>
              <a:highlight>
                <a:srgbClr val="FFFFFF"/>
              </a:highlight>
              <a:latin typeface="Poppins"/>
              <a:ea typeface="Poppins"/>
              <a:cs typeface="Poppins"/>
              <a:sym typeface="Poppins"/>
            </a:endParaRPr>
          </a:p>
          <a:p>
            <a:pPr indent="0" lvl="0" marL="0" rtl="0" algn="l">
              <a:lnSpc>
                <a:spcPct val="115000"/>
              </a:lnSpc>
              <a:spcBef>
                <a:spcPts val="1600"/>
              </a:spcBef>
              <a:spcAft>
                <a:spcPts val="0"/>
              </a:spcAft>
              <a:buNone/>
            </a:pPr>
            <a:r>
              <a:rPr lang="en" sz="1200">
                <a:solidFill>
                  <a:srgbClr val="222222"/>
                </a:solidFill>
                <a:highlight>
                  <a:srgbClr val="FFFFFF"/>
                </a:highlight>
                <a:latin typeface="Poppins"/>
                <a:ea typeface="Poppins"/>
                <a:cs typeface="Poppins"/>
                <a:sym typeface="Poppins"/>
              </a:rPr>
              <a:t>Front-end web developers don’t usually create mock-ups, select typography, or pick color palettes—these are usually provided by the designer. It’s the developer’s job to bring those mock-ups to life. That said, understanding what the designer wants requires some knowledge of best practices in UI/UX design so that the developer is able to choose the right technology to deliver the desired look and feel and experience in the final product.</a:t>
            </a:r>
            <a:endParaRPr sz="1200">
              <a:solidFill>
                <a:srgbClr val="222222"/>
              </a:solidFill>
              <a:highlight>
                <a:srgbClr val="FFFFFF"/>
              </a:highlight>
              <a:latin typeface="Poppins"/>
              <a:ea typeface="Poppins"/>
              <a:cs typeface="Poppins"/>
              <a:sym typeface="Poppins"/>
            </a:endParaRPr>
          </a:p>
          <a:p>
            <a:pPr indent="0" lvl="0" marL="0" rtl="0" algn="l">
              <a:spcBef>
                <a:spcPts val="1500"/>
              </a:spcBef>
              <a:spcAft>
                <a:spcPts val="0"/>
              </a:spcAft>
              <a:buNone/>
            </a:pPr>
            <a:r>
              <a:t/>
            </a:r>
            <a:endParaRPr sz="1200">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7e02f69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7e02f69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7e02f69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e02f69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leedstrinity.ac.u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ww.leedstrinity.ac.u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hyperlink" Target="http://internetfundamentals.com/watch/" TargetMode="External"/><Relationship Id="rId5" Type="http://schemas.openxmlformats.org/officeDocument/2006/relationships/hyperlink" Target="https://github.com/join" TargetMode="External"/><Relationship Id="rId6" Type="http://schemas.openxmlformats.org/officeDocument/2006/relationships/hyperlink" Target="https://code.visualstudio.com/download" TargetMode="External"/><Relationship Id="rId7" Type="http://schemas.openxmlformats.org/officeDocument/2006/relationships/hyperlink" Target="https://desktop.github.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Web Concepts</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a:t>
            </a:r>
            <a:r>
              <a:rPr lang="en"/>
              <a:t>the</a:t>
            </a:r>
            <a:r>
              <a:rPr lang="en"/>
              <a:t> web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490250" y="526350"/>
            <a:ext cx="815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typical web site will live or is "hosted" on a web server. Web servers are often large computers connected to a network.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4"/>
          <p:cNvPicPr preferRelativeResize="0"/>
          <p:nvPr/>
        </p:nvPicPr>
        <p:blipFill>
          <a:blip r:embed="rId3">
            <a:alphaModFix/>
          </a:blip>
          <a:stretch>
            <a:fillRect/>
          </a:stretch>
        </p:blipFill>
        <p:spPr>
          <a:xfrm>
            <a:off x="0" y="0"/>
            <a:ext cx="9144004" cy="5143502"/>
          </a:xfrm>
          <a:prstGeom prst="rect">
            <a:avLst/>
          </a:prstGeom>
          <a:noFill/>
          <a:ln>
            <a:noFill/>
          </a:ln>
        </p:spPr>
      </p:pic>
      <p:sp>
        <p:nvSpPr>
          <p:cNvPr id="117" name="Google Shape;11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Type in </a:t>
            </a:r>
            <a:r>
              <a:rPr lang="en"/>
              <a:t>the</a:t>
            </a:r>
            <a:r>
              <a:rPr lang="en"/>
              <a:t> address bar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Your computer performs a DNS lookup</a:t>
            </a:r>
            <a:endParaRPr/>
          </a:p>
        </p:txBody>
      </p:sp>
      <p:sp>
        <p:nvSpPr>
          <p:cNvPr id="123" name="Google Shape;123;p25"/>
          <p:cNvSpPr txBox="1"/>
          <p:nvPr>
            <p:ph idx="1" type="body"/>
          </p:nvPr>
        </p:nvSpPr>
        <p:spPr>
          <a:xfrm>
            <a:off x="311700" y="1599600"/>
            <a:ext cx="8520600" cy="29694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700">
                <a:solidFill>
                  <a:srgbClr val="53555C"/>
                </a:solidFill>
                <a:highlight>
                  <a:srgbClr val="FFFFFF"/>
                </a:highlight>
                <a:latin typeface="Arial"/>
                <a:ea typeface="Arial"/>
                <a:cs typeface="Arial"/>
                <a:sym typeface="Arial"/>
              </a:rPr>
              <a:t>Each website has a unique code, called an IP address, that is like a phone number.</a:t>
            </a:r>
            <a:endParaRPr sz="2700">
              <a:solidFill>
                <a:srgbClr val="53555C"/>
              </a:solidFill>
              <a:highlight>
                <a:srgbClr val="FFFFFF"/>
              </a:highlight>
              <a:latin typeface="Arial"/>
              <a:ea typeface="Arial"/>
              <a:cs typeface="Arial"/>
              <a:sym typeface="Arial"/>
            </a:endParaRPr>
          </a:p>
          <a:p>
            <a:pPr indent="0" lvl="0" marL="0" rtl="0" algn="ctr">
              <a:lnSpc>
                <a:spcPct val="120000"/>
              </a:lnSpc>
              <a:spcBef>
                <a:spcPts val="800"/>
              </a:spcBef>
              <a:spcAft>
                <a:spcPts val="0"/>
              </a:spcAft>
              <a:buNone/>
            </a:pPr>
            <a:r>
              <a:rPr lang="en" sz="2700">
                <a:solidFill>
                  <a:srgbClr val="53555C"/>
                </a:solidFill>
                <a:highlight>
                  <a:srgbClr val="FFFFFF"/>
                </a:highlight>
                <a:latin typeface="Arial"/>
                <a:ea typeface="Arial"/>
                <a:cs typeface="Arial"/>
                <a:sym typeface="Arial"/>
              </a:rPr>
              <a:t>DNS, or Domain Name Servers, are like phone books. The DNS servers will connect you to the right server.</a:t>
            </a:r>
            <a:endParaRPr sz="2700">
              <a:solidFill>
                <a:srgbClr val="53555C"/>
              </a:solidFill>
              <a:highlight>
                <a:srgbClr val="FFFFFF"/>
              </a:highlight>
              <a:latin typeface="Arial"/>
              <a:ea typeface="Arial"/>
              <a:cs typeface="Arial"/>
              <a:sym typeface="Arial"/>
            </a:endParaRPr>
          </a:p>
          <a:p>
            <a:pPr indent="0" lvl="0" marL="0" rtl="0" algn="ctr">
              <a:spcBef>
                <a:spcPts val="800"/>
              </a:spcBef>
              <a:spcAft>
                <a:spcPts val="1600"/>
              </a:spcAft>
              <a:buNone/>
            </a:pPr>
            <a:r>
              <a:rPr b="1" lang="en" u="sng">
                <a:solidFill>
                  <a:schemeClr val="hlink"/>
                </a:solidFill>
                <a:hlinkClick r:id="rId3"/>
              </a:rPr>
              <a:t>http://www.leedstrinity.ac.uk/</a:t>
            </a:r>
            <a:r>
              <a:rPr b="1" lang="en"/>
              <a:t>  = 192.190.201.206</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Your computer connects to the server</a:t>
            </a:r>
            <a:endParaRPr/>
          </a:p>
        </p:txBody>
      </p:sp>
      <p:sp>
        <p:nvSpPr>
          <p:cNvPr id="129" name="Google Shape;129;p26"/>
          <p:cNvSpPr txBox="1"/>
          <p:nvPr>
            <p:ph idx="1" type="body"/>
          </p:nvPr>
        </p:nvSpPr>
        <p:spPr>
          <a:xfrm>
            <a:off x="311700" y="1862225"/>
            <a:ext cx="8520600" cy="270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Your computer uses the IP address to find the correct web server and sends a request for a page.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The server responds to your request</a:t>
            </a:r>
            <a:endParaRPr/>
          </a:p>
        </p:txBody>
      </p:sp>
      <p:sp>
        <p:nvSpPr>
          <p:cNvPr id="135" name="Google Shape;135;p27"/>
          <p:cNvSpPr txBox="1"/>
          <p:nvPr>
            <p:ph idx="1" type="body"/>
          </p:nvPr>
        </p:nvSpPr>
        <p:spPr>
          <a:xfrm>
            <a:off x="311700" y="2244225"/>
            <a:ext cx="8520600" cy="232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server processes your request and finds the right files. Sometimes it has to "compile" a page from code and other sources, like a database.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The server sends your computer the files</a:t>
            </a:r>
            <a:endParaRPr/>
          </a:p>
        </p:txBody>
      </p:sp>
      <p:sp>
        <p:nvSpPr>
          <p:cNvPr id="141" name="Google Shape;141;p28"/>
          <p:cNvSpPr txBox="1"/>
          <p:nvPr>
            <p:ph idx="1" type="body"/>
          </p:nvPr>
        </p:nvSpPr>
        <p:spPr>
          <a:xfrm>
            <a:off x="311700" y="1981600"/>
            <a:ext cx="8520600" cy="25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usually an HTML page, with some CSS, JavaScript, or media files.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Your browser displays the page</a:t>
            </a:r>
            <a:endParaRPr/>
          </a:p>
        </p:txBody>
      </p:sp>
      <p:sp>
        <p:nvSpPr>
          <p:cNvPr id="147" name="Google Shape;147;p29"/>
          <p:cNvSpPr txBox="1"/>
          <p:nvPr>
            <p:ph idx="1" type="body"/>
          </p:nvPr>
        </p:nvSpPr>
        <p:spPr>
          <a:xfrm>
            <a:off x="311700" y="1981600"/>
            <a:ext cx="8520600" cy="25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53555C"/>
                </a:solidFill>
                <a:highlight>
                  <a:srgbClr val="FFFFFF"/>
                </a:highlight>
                <a:latin typeface="Arial"/>
                <a:ea typeface="Arial"/>
                <a:cs typeface="Arial"/>
                <a:sym typeface="Arial"/>
              </a:rPr>
              <a:t>Your browser interprets the code and assembles all the files into a page you can see and use. </a:t>
            </a:r>
            <a:endParaRPr sz="2700">
              <a:solidFill>
                <a:srgbClr val="53555C"/>
              </a:solidFill>
              <a:highlight>
                <a:srgbClr val="FFFFFF"/>
              </a:highlight>
              <a:latin typeface="Arial"/>
              <a:ea typeface="Arial"/>
              <a:cs typeface="Arial"/>
              <a:sym typeface="Arial"/>
            </a:endParaRPr>
          </a:p>
          <a:p>
            <a:pPr indent="0" lvl="0" marL="0" rtl="0" algn="l">
              <a:spcBef>
                <a:spcPts val="1600"/>
              </a:spcBef>
              <a:spcAft>
                <a:spcPts val="0"/>
              </a:spcAft>
              <a:buNone/>
            </a:pPr>
            <a:r>
              <a:t/>
            </a:r>
            <a:endParaRPr sz="2700">
              <a:solidFill>
                <a:srgbClr val="53555C"/>
              </a:solidFill>
              <a:highlight>
                <a:srgbClr val="FFFFFF"/>
              </a:highlight>
              <a:latin typeface="Arial"/>
              <a:ea typeface="Arial"/>
              <a:cs typeface="Arial"/>
              <a:sym typeface="Arial"/>
            </a:endParaRPr>
          </a:p>
          <a:p>
            <a:pPr indent="0" lvl="0" marL="0" rtl="0" algn="l">
              <a:spcBef>
                <a:spcPts val="1600"/>
              </a:spcBef>
              <a:spcAft>
                <a:spcPts val="1600"/>
              </a:spcAft>
              <a:buNone/>
            </a:pPr>
            <a:r>
              <a:rPr lang="en" sz="2700">
                <a:solidFill>
                  <a:srgbClr val="53555C"/>
                </a:solidFill>
                <a:highlight>
                  <a:srgbClr val="FFFFFF"/>
                </a:highlight>
                <a:latin typeface="Arial"/>
                <a:ea typeface="Arial"/>
                <a:cs typeface="Arial"/>
                <a:sym typeface="Arial"/>
              </a:rPr>
              <a:t>NB Each browser does this slightly differently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Quiz: </a:t>
            </a:r>
            <a:r>
              <a:rPr lang="en"/>
              <a:t>Anatomy of a web page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500" u="sng">
                <a:solidFill>
                  <a:srgbClr val="FFFFFF"/>
                </a:solidFill>
                <a:latin typeface="Poppins"/>
                <a:ea typeface="Poppins"/>
                <a:cs typeface="Poppins"/>
                <a:sym typeface="Poppins"/>
                <a:hlinkClick r:id="rId3">
                  <a:extLst>
                    <a:ext uri="{A12FA001-AC4F-418D-AE19-62706E023703}">
                      <ahyp:hlinkClr val="tx"/>
                    </a:ext>
                  </a:extLst>
                </a:hlinkClick>
              </a:rPr>
              <a:t>leedstrinity.ac.uk</a:t>
            </a:r>
            <a:endParaRPr b="1" sz="6200">
              <a:solidFill>
                <a:srgbClr val="FFFFFF"/>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are going to </a:t>
            </a:r>
            <a:br>
              <a:rPr lang="en"/>
            </a:br>
            <a:r>
              <a:rPr lang="en"/>
              <a:t>‘PING’</a:t>
            </a:r>
            <a:br>
              <a:rPr lang="en"/>
            </a:br>
            <a:r>
              <a:rPr lang="en"/>
              <a:t>a server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Learning Outcomes</a:t>
            </a:r>
            <a:endParaRPr/>
          </a:p>
        </p:txBody>
      </p:sp>
      <p:sp>
        <p:nvSpPr>
          <p:cNvPr id="63" name="Google Shape;63;p14"/>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the end of this lesson, you should be able to do the following: </a:t>
            </a:r>
            <a:endParaRPr/>
          </a:p>
        </p:txBody>
      </p:sp>
      <p:sp>
        <p:nvSpPr>
          <p:cNvPr id="64" name="Google Shape;64;p14"/>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Describe what the internet is.</a:t>
            </a:r>
            <a:endParaRPr b="1"/>
          </a:p>
          <a:p>
            <a:pPr indent="0" lvl="0" marL="0" rtl="0" algn="l">
              <a:spcBef>
                <a:spcPts val="1600"/>
              </a:spcBef>
              <a:spcAft>
                <a:spcPts val="0"/>
              </a:spcAft>
              <a:buNone/>
            </a:pPr>
            <a:r>
              <a:rPr b="1" lang="en"/>
              <a:t>Briefly explain what a client is.</a:t>
            </a:r>
            <a:endParaRPr b="1"/>
          </a:p>
          <a:p>
            <a:pPr indent="0" lvl="0" marL="0" rtl="0" algn="l">
              <a:spcBef>
                <a:spcPts val="1600"/>
              </a:spcBef>
              <a:spcAft>
                <a:spcPts val="0"/>
              </a:spcAft>
              <a:buNone/>
            </a:pPr>
            <a:r>
              <a:rPr b="1" lang="en"/>
              <a:t>Briefly explain what a server is.</a:t>
            </a:r>
            <a:endParaRPr b="1"/>
          </a:p>
          <a:p>
            <a:pPr indent="0" lvl="0" marL="0" rtl="0" algn="l">
              <a:spcBef>
                <a:spcPts val="1600"/>
              </a:spcBef>
              <a:spcAft>
                <a:spcPts val="0"/>
              </a:spcAft>
              <a:buNone/>
            </a:pPr>
            <a:r>
              <a:rPr b="1" lang="en"/>
              <a:t>Explain what DNS servers are.</a:t>
            </a:r>
            <a:endParaRPr b="1"/>
          </a:p>
          <a:p>
            <a:pPr indent="0" lvl="0" marL="0" rtl="0" algn="l">
              <a:spcBef>
                <a:spcPts val="1600"/>
              </a:spcBef>
              <a:spcAft>
                <a:spcPts val="0"/>
              </a:spcAft>
              <a:buNone/>
            </a:pPr>
            <a:r>
              <a:rPr b="1" lang="en"/>
              <a:t>Explain what IP addresses are.</a:t>
            </a:r>
            <a:endParaRPr b="1"/>
          </a:p>
          <a:p>
            <a:pPr indent="0" lvl="0" marL="0" rtl="0" algn="l">
              <a:spcBef>
                <a:spcPts val="1600"/>
              </a:spcBef>
              <a:spcAft>
                <a:spcPts val="1600"/>
              </a:spcAft>
              <a:buNone/>
            </a:pPr>
            <a:r>
              <a:rPr b="1" lang="en"/>
              <a:t>In your own words, explain what happens when you run a </a:t>
            </a:r>
            <a:r>
              <a:rPr b="1" lang="en"/>
              <a:t>search</a:t>
            </a:r>
            <a:r>
              <a:rPr b="1" lang="en"/>
              <a:t> on google.com</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a:t>
            </a:r>
            <a:r>
              <a:rPr lang="en"/>
              <a:t>command</a:t>
            </a:r>
            <a:r>
              <a:rPr lang="en"/>
              <a:t> line :o</a:t>
            </a:r>
            <a:endParaRPr/>
          </a:p>
        </p:txBody>
      </p:sp>
      <p:sp>
        <p:nvSpPr>
          <p:cNvPr id="163" name="Google Shape;163;p32"/>
          <p:cNvSpPr txBox="1"/>
          <p:nvPr>
            <p:ph idx="1" type="body"/>
          </p:nvPr>
        </p:nvSpPr>
        <p:spPr>
          <a:xfrm>
            <a:off x="311700" y="1585550"/>
            <a:ext cx="3999900" cy="29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oppins"/>
                <a:ea typeface="Poppins"/>
                <a:cs typeface="Poppins"/>
                <a:sym typeface="Poppins"/>
              </a:rPr>
              <a:t>Windows</a:t>
            </a:r>
            <a:endParaRPr b="1" sz="1800">
              <a:latin typeface="Poppins"/>
              <a:ea typeface="Poppins"/>
              <a:cs typeface="Poppins"/>
              <a:sym typeface="Poppins"/>
            </a:endParaRPr>
          </a:p>
          <a:p>
            <a:pPr indent="0" lvl="0" marL="0" rtl="0" algn="l">
              <a:spcBef>
                <a:spcPts val="1600"/>
              </a:spcBef>
              <a:spcAft>
                <a:spcPts val="1600"/>
              </a:spcAft>
              <a:buNone/>
            </a:pPr>
            <a:r>
              <a:rPr lang="en" sz="1200">
                <a:solidFill>
                  <a:srgbClr val="404040"/>
                </a:solidFill>
                <a:highlight>
                  <a:srgbClr val="FFFFFF"/>
                </a:highlight>
                <a:latin typeface="Poppins"/>
                <a:ea typeface="Poppins"/>
                <a:cs typeface="Poppins"/>
                <a:sym typeface="Poppins"/>
              </a:rPr>
              <a:t>Hit Windows+R. In the Run window, type “cmd” into the search box, and then hit Enter.</a:t>
            </a:r>
            <a:endParaRPr>
              <a:latin typeface="Poppins"/>
              <a:ea typeface="Poppins"/>
              <a:cs typeface="Poppins"/>
              <a:sym typeface="Poppins"/>
            </a:endParaRPr>
          </a:p>
        </p:txBody>
      </p:sp>
      <p:sp>
        <p:nvSpPr>
          <p:cNvPr id="164" name="Google Shape;164;p32"/>
          <p:cNvSpPr txBox="1"/>
          <p:nvPr>
            <p:ph idx="2" type="body"/>
          </p:nvPr>
        </p:nvSpPr>
        <p:spPr>
          <a:xfrm>
            <a:off x="4765250" y="15855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oppins"/>
                <a:ea typeface="Poppins"/>
                <a:cs typeface="Poppins"/>
                <a:sym typeface="Poppins"/>
              </a:rPr>
              <a:t>Mac</a:t>
            </a:r>
            <a:endParaRPr b="1" sz="1800">
              <a:latin typeface="Poppins"/>
              <a:ea typeface="Poppins"/>
              <a:cs typeface="Poppins"/>
              <a:sym typeface="Poppins"/>
            </a:endParaRPr>
          </a:p>
          <a:p>
            <a:pPr indent="0" lvl="0" marL="0" rtl="0" algn="l">
              <a:spcBef>
                <a:spcPts val="1600"/>
              </a:spcBef>
              <a:spcAft>
                <a:spcPts val="0"/>
              </a:spcAft>
              <a:buNone/>
            </a:pPr>
            <a:r>
              <a:rPr lang="en" sz="1200">
                <a:solidFill>
                  <a:srgbClr val="222222"/>
                </a:solidFill>
                <a:highlight>
                  <a:srgbClr val="FFFFFF"/>
                </a:highlight>
                <a:latin typeface="Poppins"/>
                <a:ea typeface="Poppins"/>
                <a:cs typeface="Poppins"/>
                <a:sym typeface="Poppins"/>
              </a:rPr>
              <a:t>Click the Launchpad icon in the Dock, type </a:t>
            </a:r>
            <a:r>
              <a:rPr b="1" lang="en" sz="1200">
                <a:solidFill>
                  <a:srgbClr val="222222"/>
                </a:solidFill>
                <a:highlight>
                  <a:srgbClr val="FFFFFF"/>
                </a:highlight>
                <a:latin typeface="Poppins"/>
                <a:ea typeface="Poppins"/>
                <a:cs typeface="Poppins"/>
                <a:sym typeface="Poppins"/>
              </a:rPr>
              <a:t>Terminal</a:t>
            </a:r>
            <a:r>
              <a:rPr lang="en" sz="1200">
                <a:solidFill>
                  <a:srgbClr val="222222"/>
                </a:solidFill>
                <a:highlight>
                  <a:srgbClr val="FFFFFF"/>
                </a:highlight>
                <a:latin typeface="Poppins"/>
                <a:ea typeface="Poppins"/>
                <a:cs typeface="Poppins"/>
                <a:sym typeface="Poppins"/>
              </a:rPr>
              <a:t> in the search field, then click </a:t>
            </a:r>
            <a:r>
              <a:rPr b="1" lang="en" sz="1200">
                <a:solidFill>
                  <a:srgbClr val="222222"/>
                </a:solidFill>
                <a:highlight>
                  <a:srgbClr val="FFFFFF"/>
                </a:highlight>
                <a:latin typeface="Poppins"/>
                <a:ea typeface="Poppins"/>
                <a:cs typeface="Poppins"/>
                <a:sym typeface="Poppins"/>
              </a:rPr>
              <a:t>Terminal</a:t>
            </a:r>
            <a:r>
              <a:rPr lang="en" sz="1200">
                <a:solidFill>
                  <a:srgbClr val="222222"/>
                </a:solidFill>
                <a:highlight>
                  <a:srgbClr val="FFFFFF"/>
                </a:highlight>
                <a:latin typeface="Poppins"/>
                <a:ea typeface="Poppins"/>
                <a:cs typeface="Poppins"/>
                <a:sym typeface="Poppins"/>
              </a:rPr>
              <a:t>. In the Finder , </a:t>
            </a:r>
            <a:r>
              <a:rPr b="1" lang="en" sz="1200">
                <a:solidFill>
                  <a:srgbClr val="222222"/>
                </a:solidFill>
                <a:highlight>
                  <a:srgbClr val="FFFFFF"/>
                </a:highlight>
                <a:latin typeface="Poppins"/>
                <a:ea typeface="Poppins"/>
                <a:cs typeface="Poppins"/>
                <a:sym typeface="Poppins"/>
              </a:rPr>
              <a:t>open</a:t>
            </a:r>
            <a:r>
              <a:rPr lang="en" sz="1200">
                <a:solidFill>
                  <a:srgbClr val="222222"/>
                </a:solidFill>
                <a:highlight>
                  <a:srgbClr val="FFFFFF"/>
                </a:highlight>
                <a:latin typeface="Poppins"/>
                <a:ea typeface="Poppins"/>
                <a:cs typeface="Poppins"/>
                <a:sym typeface="Poppins"/>
              </a:rPr>
              <a:t> the /Applications/Utilities folder, then double-click </a:t>
            </a:r>
            <a:r>
              <a:rPr b="1" lang="en" sz="1200">
                <a:solidFill>
                  <a:srgbClr val="222222"/>
                </a:solidFill>
                <a:highlight>
                  <a:srgbClr val="FFFFFF"/>
                </a:highlight>
                <a:latin typeface="Poppins"/>
                <a:ea typeface="Poppins"/>
                <a:cs typeface="Poppins"/>
                <a:sym typeface="Poppins"/>
              </a:rPr>
              <a:t>Terminal</a:t>
            </a:r>
            <a:r>
              <a:rPr lang="en" sz="1200">
                <a:solidFill>
                  <a:srgbClr val="222222"/>
                </a:solidFill>
                <a:highlight>
                  <a:srgbClr val="FFFFFF"/>
                </a:highlight>
                <a:latin typeface="Poppins"/>
                <a:ea typeface="Poppins"/>
                <a:cs typeface="Poppins"/>
                <a:sym typeface="Poppins"/>
              </a:rPr>
              <a:t>.</a:t>
            </a:r>
            <a:endParaRPr sz="1200">
              <a:solidFill>
                <a:srgbClr val="222222"/>
              </a:solidFill>
              <a:highlight>
                <a:srgbClr val="FFFFFF"/>
              </a:highlight>
              <a:latin typeface="Poppins"/>
              <a:ea typeface="Poppins"/>
              <a:cs typeface="Poppins"/>
              <a:sym typeface="Poppins"/>
            </a:endParaRPr>
          </a:p>
          <a:p>
            <a:pPr indent="0" lvl="0" marL="0" rtl="0" algn="l">
              <a:spcBef>
                <a:spcPts val="1600"/>
              </a:spcBef>
              <a:spcAft>
                <a:spcPts val="1600"/>
              </a:spcAft>
              <a:buNone/>
            </a:pPr>
            <a:r>
              <a:t/>
            </a:r>
            <a:endParaRPr sz="1200">
              <a:solidFill>
                <a:srgbClr val="222222"/>
              </a:solidFill>
              <a:highlight>
                <a:srgbClr val="FFFFFF"/>
              </a:highlight>
              <a:latin typeface="Poppins"/>
              <a:ea typeface="Poppins"/>
              <a:cs typeface="Poppins"/>
              <a:sym typeface="Poppins"/>
            </a:endParaRPr>
          </a:p>
        </p:txBody>
      </p:sp>
      <p:pic>
        <p:nvPicPr>
          <p:cNvPr id="165" name="Google Shape;165;p32"/>
          <p:cNvPicPr preferRelativeResize="0"/>
          <p:nvPr/>
        </p:nvPicPr>
        <p:blipFill>
          <a:blip r:embed="rId3">
            <a:alphaModFix/>
          </a:blip>
          <a:stretch>
            <a:fillRect/>
          </a:stretch>
        </p:blipFill>
        <p:spPr>
          <a:xfrm>
            <a:off x="5124168" y="3063193"/>
            <a:ext cx="3098950" cy="1787700"/>
          </a:xfrm>
          <a:prstGeom prst="rect">
            <a:avLst/>
          </a:prstGeom>
          <a:noFill/>
          <a:ln>
            <a:noFill/>
          </a:ln>
        </p:spPr>
      </p:pic>
      <p:pic>
        <p:nvPicPr>
          <p:cNvPr id="166" name="Google Shape;166;p32"/>
          <p:cNvPicPr preferRelativeResize="0"/>
          <p:nvPr/>
        </p:nvPicPr>
        <p:blipFill>
          <a:blip r:embed="rId4">
            <a:alphaModFix/>
          </a:blip>
          <a:stretch>
            <a:fillRect/>
          </a:stretch>
        </p:blipFill>
        <p:spPr>
          <a:xfrm>
            <a:off x="580362" y="3063200"/>
            <a:ext cx="3462580" cy="1787700"/>
          </a:xfrm>
          <a:prstGeom prst="rect">
            <a:avLst/>
          </a:prstGeom>
          <a:noFill/>
          <a:ln>
            <a:noFill/>
          </a:ln>
        </p:spPr>
      </p:pic>
      <p:sp>
        <p:nvSpPr>
          <p:cNvPr id="167" name="Google Shape;167;p32"/>
          <p:cNvSpPr txBox="1"/>
          <p:nvPr/>
        </p:nvSpPr>
        <p:spPr>
          <a:xfrm>
            <a:off x="311700" y="1102100"/>
            <a:ext cx="7636800" cy="4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dk2"/>
                </a:solidFill>
                <a:latin typeface="Poppins"/>
                <a:ea typeface="Poppins"/>
                <a:cs typeface="Poppins"/>
                <a:sym typeface="Poppins"/>
              </a:rPr>
              <a:t>First we need to open up Command Prompt (Windows) or Terminal (Mac)</a:t>
            </a:r>
            <a:endParaRPr>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Client Side Vs Server Side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Side</a:t>
            </a:r>
            <a:endParaRPr/>
          </a:p>
        </p:txBody>
      </p:sp>
      <p:pic>
        <p:nvPicPr>
          <p:cNvPr id="178" name="Google Shape;178;p34"/>
          <p:cNvPicPr preferRelativeResize="0"/>
          <p:nvPr/>
        </p:nvPicPr>
        <p:blipFill>
          <a:blip r:embed="rId3">
            <a:alphaModFix/>
          </a:blip>
          <a:stretch>
            <a:fillRect/>
          </a:stretch>
        </p:blipFill>
        <p:spPr>
          <a:xfrm>
            <a:off x="311700" y="1152474"/>
            <a:ext cx="1664678" cy="1664684"/>
          </a:xfrm>
          <a:prstGeom prst="rect">
            <a:avLst/>
          </a:prstGeom>
          <a:noFill/>
          <a:ln>
            <a:noFill/>
          </a:ln>
        </p:spPr>
      </p:pic>
      <p:pic>
        <p:nvPicPr>
          <p:cNvPr id="179" name="Google Shape;179;p34"/>
          <p:cNvPicPr preferRelativeResize="0"/>
          <p:nvPr/>
        </p:nvPicPr>
        <p:blipFill>
          <a:blip r:embed="rId4">
            <a:alphaModFix/>
          </a:blip>
          <a:stretch>
            <a:fillRect/>
          </a:stretch>
        </p:blipFill>
        <p:spPr>
          <a:xfrm>
            <a:off x="3080858" y="1152469"/>
            <a:ext cx="1230733" cy="1732144"/>
          </a:xfrm>
          <a:prstGeom prst="rect">
            <a:avLst/>
          </a:prstGeom>
          <a:noFill/>
          <a:ln>
            <a:noFill/>
          </a:ln>
        </p:spPr>
      </p:pic>
      <p:pic>
        <p:nvPicPr>
          <p:cNvPr id="180" name="Google Shape;180;p34"/>
          <p:cNvPicPr preferRelativeResize="0"/>
          <p:nvPr/>
        </p:nvPicPr>
        <p:blipFill>
          <a:blip r:embed="rId5">
            <a:alphaModFix/>
          </a:blip>
          <a:stretch>
            <a:fillRect/>
          </a:stretch>
        </p:blipFill>
        <p:spPr>
          <a:xfrm>
            <a:off x="1850117" y="2817155"/>
            <a:ext cx="1230733" cy="1738665"/>
          </a:xfrm>
          <a:prstGeom prst="rect">
            <a:avLst/>
          </a:prstGeom>
          <a:noFill/>
          <a:ln>
            <a:noFill/>
          </a:ln>
        </p:spPr>
      </p:pic>
      <p:pic>
        <p:nvPicPr>
          <p:cNvPr id="181" name="Google Shape;181;p34"/>
          <p:cNvPicPr preferRelativeResize="0"/>
          <p:nvPr/>
        </p:nvPicPr>
        <p:blipFill>
          <a:blip r:embed="rId6">
            <a:alphaModFix/>
          </a:blip>
          <a:stretch>
            <a:fillRect/>
          </a:stretch>
        </p:blipFill>
        <p:spPr>
          <a:xfrm>
            <a:off x="4738275" y="1545251"/>
            <a:ext cx="4199599" cy="256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 End Vs Back End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Computing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Programming Language?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idx="1" type="body"/>
          </p:nvPr>
        </p:nvSpPr>
        <p:spPr>
          <a:xfrm>
            <a:off x="311700" y="453625"/>
            <a:ext cx="85206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53555C"/>
                </a:solidFill>
                <a:highlight>
                  <a:srgbClr val="FFFFFF"/>
                </a:highlight>
                <a:latin typeface="Arial"/>
                <a:ea typeface="Arial"/>
                <a:cs typeface="Arial"/>
                <a:sym typeface="Arial"/>
              </a:rPr>
              <a:t>A programming language is basically a set of strings (letters, numbers, commands) </a:t>
            </a:r>
            <a:endParaRPr sz="2700">
              <a:solidFill>
                <a:srgbClr val="53555C"/>
              </a:solidFill>
              <a:highlight>
                <a:srgbClr val="FFFFFF"/>
              </a:highlight>
              <a:latin typeface="Arial"/>
              <a:ea typeface="Arial"/>
              <a:cs typeface="Arial"/>
              <a:sym typeface="Arial"/>
            </a:endParaRPr>
          </a:p>
          <a:p>
            <a:pPr indent="0" lvl="0" marL="190500" marR="190500" rtl="0" algn="l">
              <a:lnSpc>
                <a:spcPct val="150000"/>
              </a:lnSpc>
              <a:spcBef>
                <a:spcPts val="1700"/>
              </a:spcBef>
              <a:spcAft>
                <a:spcPts val="0"/>
              </a:spcAft>
              <a:buNone/>
            </a:pPr>
            <a:r>
              <a:rPr lang="en" sz="2400">
                <a:solidFill>
                  <a:srgbClr val="0077AA"/>
                </a:solidFill>
                <a:highlight>
                  <a:srgbClr val="EEEEF0"/>
                </a:highlight>
                <a:latin typeface="Consolas"/>
                <a:ea typeface="Consolas"/>
                <a:cs typeface="Consolas"/>
                <a:sym typeface="Consolas"/>
              </a:rPr>
              <a:t>var</a:t>
            </a:r>
            <a:r>
              <a:rPr lang="en" sz="2400">
                <a:solidFill>
                  <a:srgbClr val="000000"/>
                </a:solidFill>
                <a:highlight>
                  <a:srgbClr val="EEEEF0"/>
                </a:highlight>
                <a:latin typeface="Consolas"/>
                <a:ea typeface="Consolas"/>
                <a:cs typeface="Consolas"/>
                <a:sym typeface="Consolas"/>
              </a:rPr>
              <a:t> args </a:t>
            </a:r>
            <a:r>
              <a:rPr lang="en" sz="2400">
                <a:solidFill>
                  <a:srgbClr val="9A6E3A"/>
                </a:solidFill>
                <a:highlight>
                  <a:srgbClr val="EEEEF0"/>
                </a:highlight>
                <a:latin typeface="Consolas"/>
                <a:ea typeface="Consolas"/>
                <a:cs typeface="Consolas"/>
                <a:sym typeface="Consolas"/>
              </a:rPr>
              <a:t>=</a:t>
            </a:r>
            <a:r>
              <a:rPr lang="en" sz="2400">
                <a:solidFill>
                  <a:srgbClr val="000000"/>
                </a:solidFill>
                <a:highlight>
                  <a:srgbClr val="EEEEF0"/>
                </a:highlight>
                <a:latin typeface="Consolas"/>
                <a:ea typeface="Consolas"/>
                <a:cs typeface="Consolas"/>
                <a:sym typeface="Consolas"/>
              </a:rPr>
              <a:t> Array</a:t>
            </a:r>
            <a:r>
              <a:rPr lang="en" sz="2400">
                <a:solidFill>
                  <a:srgbClr val="999999"/>
                </a:solidFill>
                <a:highlight>
                  <a:srgbClr val="EEEEF0"/>
                </a:highlight>
                <a:latin typeface="Consolas"/>
                <a:ea typeface="Consolas"/>
                <a:cs typeface="Consolas"/>
                <a:sym typeface="Consolas"/>
              </a:rPr>
              <a:t>.</a:t>
            </a:r>
            <a:r>
              <a:rPr lang="en" sz="2400">
                <a:solidFill>
                  <a:srgbClr val="DD4A68"/>
                </a:solidFill>
                <a:highlight>
                  <a:srgbClr val="EEEEF0"/>
                </a:highlight>
                <a:latin typeface="Consolas"/>
                <a:ea typeface="Consolas"/>
                <a:cs typeface="Consolas"/>
                <a:sym typeface="Consolas"/>
              </a:rPr>
              <a:t>from</a:t>
            </a:r>
            <a:r>
              <a:rPr lang="en" sz="2400">
                <a:solidFill>
                  <a:srgbClr val="999999"/>
                </a:solidFill>
                <a:highlight>
                  <a:srgbClr val="EEEEF0"/>
                </a:highlight>
                <a:latin typeface="Consolas"/>
                <a:ea typeface="Consolas"/>
                <a:cs typeface="Consolas"/>
                <a:sym typeface="Consolas"/>
              </a:rPr>
              <a:t>(</a:t>
            </a:r>
            <a:r>
              <a:rPr lang="en" sz="2400">
                <a:solidFill>
                  <a:srgbClr val="000000"/>
                </a:solidFill>
                <a:highlight>
                  <a:srgbClr val="EEEEF0"/>
                </a:highlight>
                <a:latin typeface="Consolas"/>
                <a:ea typeface="Consolas"/>
                <a:cs typeface="Consolas"/>
                <a:sym typeface="Consolas"/>
              </a:rPr>
              <a:t>arguments</a:t>
            </a:r>
            <a:r>
              <a:rPr lang="en" sz="2400">
                <a:solidFill>
                  <a:srgbClr val="999999"/>
                </a:solidFill>
                <a:highlight>
                  <a:srgbClr val="EEEEF0"/>
                </a:highlight>
                <a:latin typeface="Consolas"/>
                <a:ea typeface="Consolas"/>
                <a:cs typeface="Consolas"/>
                <a:sym typeface="Consolas"/>
              </a:rPr>
              <a:t>)</a:t>
            </a:r>
            <a:endParaRPr sz="2400">
              <a:solidFill>
                <a:srgbClr val="53555C"/>
              </a:solidFill>
              <a:highlight>
                <a:srgbClr val="FFFFFF"/>
              </a:highlight>
              <a:latin typeface="Arial"/>
              <a:ea typeface="Arial"/>
              <a:cs typeface="Arial"/>
              <a:sym typeface="Arial"/>
            </a:endParaRPr>
          </a:p>
          <a:p>
            <a:pPr indent="0" lvl="0" marL="0" rtl="0" algn="l">
              <a:spcBef>
                <a:spcPts val="0"/>
              </a:spcBef>
              <a:spcAft>
                <a:spcPts val="0"/>
              </a:spcAft>
              <a:buNone/>
            </a:pPr>
            <a:r>
              <a:rPr lang="en" sz="2700">
                <a:solidFill>
                  <a:srgbClr val="53555C"/>
                </a:solidFill>
                <a:highlight>
                  <a:srgbClr val="FFFFFF"/>
                </a:highlight>
                <a:latin typeface="Arial"/>
                <a:ea typeface="Arial"/>
                <a:cs typeface="Arial"/>
                <a:sym typeface="Arial"/>
              </a:rPr>
              <a:t>that is changed into machine code that the computer can understand.</a:t>
            </a:r>
            <a:endParaRPr sz="2700">
              <a:solidFill>
                <a:srgbClr val="53555C"/>
              </a:solidFill>
              <a:highlight>
                <a:srgbClr val="FFFFFF"/>
              </a:highlight>
              <a:latin typeface="Arial"/>
              <a:ea typeface="Arial"/>
              <a:cs typeface="Arial"/>
              <a:sym typeface="Arial"/>
            </a:endParaRPr>
          </a:p>
          <a:p>
            <a:pPr indent="0" lvl="0" marL="0" rtl="0" algn="l">
              <a:spcBef>
                <a:spcPts val="1600"/>
              </a:spcBef>
              <a:spcAft>
                <a:spcPts val="1600"/>
              </a:spcAft>
              <a:buNone/>
            </a:pPr>
            <a:r>
              <a:rPr lang="en" sz="1400">
                <a:solidFill>
                  <a:srgbClr val="53555C"/>
                </a:solidFill>
                <a:highlight>
                  <a:srgbClr val="FFFFFF"/>
                </a:highlight>
                <a:latin typeface="Arial"/>
                <a:ea typeface="Arial"/>
                <a:cs typeface="Arial"/>
                <a:sym typeface="Arial"/>
              </a:rPr>
              <a:t>010001001010010010010100010101001010010100100101001001001010000001011110101001001010010010100101001010010101010101001010010101010110100101001010101010100101001010101010010001001010010010010100010101001010010100100101001001001010000001011110101001001010010010100101001010010101010101001010010101010110100101001010101010100101001010101010010001001010010010010100010101001010010100100101001001001010000001011110101001001010010010100101001010010101010101001010010101010110100101001010101010100101001010101010010001001010010010010100010101001010010100100101001001001010000001011110101001001010010010100101001010010101010101001010010101010110100101001010101010100101001010101010</a:t>
            </a:r>
            <a:endParaRPr sz="1400">
              <a:solidFill>
                <a:srgbClr val="53555C"/>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Parsing Languages &amp; Media</a:t>
            </a:r>
            <a:endParaRPr/>
          </a:p>
        </p:txBody>
      </p:sp>
      <p:sp>
        <p:nvSpPr>
          <p:cNvPr id="207" name="Google Shape;207;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Client Side</a:t>
            </a:r>
            <a:endParaRPr b="1" sz="2400"/>
          </a:p>
          <a:p>
            <a:pPr indent="-317500" lvl="0" marL="457200" rtl="0" algn="l">
              <a:spcBef>
                <a:spcPts val="1600"/>
              </a:spcBef>
              <a:spcAft>
                <a:spcPts val="0"/>
              </a:spcAft>
              <a:buSzPts val="1400"/>
              <a:buChar char="●"/>
            </a:pPr>
            <a:r>
              <a:rPr lang="en"/>
              <a:t>HTML</a:t>
            </a:r>
            <a:endParaRPr/>
          </a:p>
          <a:p>
            <a:pPr indent="-317500" lvl="0" marL="457200" rtl="0" algn="l">
              <a:spcBef>
                <a:spcPts val="0"/>
              </a:spcBef>
              <a:spcAft>
                <a:spcPts val="0"/>
              </a:spcAft>
              <a:buSzPts val="1400"/>
              <a:buChar char="●"/>
            </a:pPr>
            <a:r>
              <a:rPr lang="en"/>
              <a:t>CSS</a:t>
            </a:r>
            <a:endParaRPr/>
          </a:p>
          <a:p>
            <a:pPr indent="-317500" lvl="0" marL="457200" rtl="0" algn="l">
              <a:spcBef>
                <a:spcPts val="0"/>
              </a:spcBef>
              <a:spcAft>
                <a:spcPts val="0"/>
              </a:spcAft>
              <a:buSzPts val="1400"/>
              <a:buChar char="●"/>
            </a:pPr>
            <a:r>
              <a:rPr lang="en"/>
              <a:t>JavaScript</a:t>
            </a:r>
            <a:endParaRPr/>
          </a:p>
          <a:p>
            <a:pPr indent="-317500" lvl="0" marL="457200" rtl="0" algn="l">
              <a:spcBef>
                <a:spcPts val="0"/>
              </a:spcBef>
              <a:spcAft>
                <a:spcPts val="0"/>
              </a:spcAft>
              <a:buSzPts val="1400"/>
              <a:buChar char="●"/>
            </a:pPr>
            <a:r>
              <a:rPr lang="en"/>
              <a:t>Images</a:t>
            </a:r>
            <a:endParaRPr/>
          </a:p>
          <a:p>
            <a:pPr indent="-317500" lvl="0" marL="457200" rtl="0" algn="l">
              <a:spcBef>
                <a:spcPts val="0"/>
              </a:spcBef>
              <a:spcAft>
                <a:spcPts val="0"/>
              </a:spcAft>
              <a:buSzPts val="1400"/>
              <a:buChar char="●"/>
            </a:pPr>
            <a:r>
              <a:rPr lang="en"/>
              <a:t>Flash (with plugin)</a:t>
            </a:r>
            <a:endParaRPr/>
          </a:p>
          <a:p>
            <a:pPr indent="0" lvl="0" marL="0" rtl="0" algn="l">
              <a:spcBef>
                <a:spcPts val="1600"/>
              </a:spcBef>
              <a:spcAft>
                <a:spcPts val="1600"/>
              </a:spcAft>
              <a:buNone/>
            </a:pPr>
            <a:r>
              <a:t/>
            </a:r>
            <a:endParaRPr/>
          </a:p>
        </p:txBody>
      </p:sp>
      <p:sp>
        <p:nvSpPr>
          <p:cNvPr id="208" name="Google Shape;208;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Server Side</a:t>
            </a:r>
            <a:endParaRPr b="1" sz="2400"/>
          </a:p>
          <a:p>
            <a:pPr indent="-317500" lvl="0" marL="457200" rtl="0" algn="l">
              <a:spcBef>
                <a:spcPts val="1600"/>
              </a:spcBef>
              <a:spcAft>
                <a:spcPts val="0"/>
              </a:spcAft>
              <a:buSzPts val="1400"/>
              <a:buChar char="●"/>
            </a:pPr>
            <a:r>
              <a:rPr lang="en"/>
              <a:t>PHP</a:t>
            </a:r>
            <a:endParaRPr/>
          </a:p>
          <a:p>
            <a:pPr indent="-317500" lvl="0" marL="457200" rtl="0" algn="l">
              <a:spcBef>
                <a:spcPts val="0"/>
              </a:spcBef>
              <a:spcAft>
                <a:spcPts val="0"/>
              </a:spcAft>
              <a:buSzPts val="1400"/>
              <a:buChar char="●"/>
            </a:pPr>
            <a:r>
              <a:rPr lang="en"/>
              <a:t>Perl</a:t>
            </a:r>
            <a:endParaRPr/>
          </a:p>
          <a:p>
            <a:pPr indent="-317500" lvl="0" marL="457200" rtl="0" algn="l">
              <a:spcBef>
                <a:spcPts val="0"/>
              </a:spcBef>
              <a:spcAft>
                <a:spcPts val="0"/>
              </a:spcAft>
              <a:buSzPts val="1400"/>
              <a:buChar char="●"/>
            </a:pPr>
            <a:r>
              <a:rPr lang="en"/>
              <a:t>Python</a:t>
            </a:r>
            <a:endParaRPr/>
          </a:p>
          <a:p>
            <a:pPr indent="-317500" lvl="0" marL="457200" rtl="0" algn="l">
              <a:spcBef>
                <a:spcPts val="0"/>
              </a:spcBef>
              <a:spcAft>
                <a:spcPts val="0"/>
              </a:spcAft>
              <a:buSzPts val="1400"/>
              <a:buChar char="●"/>
            </a:pPr>
            <a:r>
              <a:rPr lang="en"/>
              <a:t>Also Javascript. (It's complicated)</a:t>
            </a:r>
            <a:endParaRPr/>
          </a:p>
          <a:p>
            <a:pPr indent="-317500" lvl="0" marL="457200" rtl="0" algn="l">
              <a:spcBef>
                <a:spcPts val="0"/>
              </a:spcBef>
              <a:spcAft>
                <a:spcPts val="0"/>
              </a:spcAft>
              <a:buSzPts val="1400"/>
              <a:buChar char="●"/>
            </a:pPr>
            <a:r>
              <a:rPr lang="en"/>
              <a:t>.NET</a:t>
            </a:r>
            <a:endParaRPr/>
          </a:p>
          <a:p>
            <a:pPr indent="-317500" lvl="0" marL="457200" rtl="0" algn="l">
              <a:spcBef>
                <a:spcPts val="0"/>
              </a:spcBef>
              <a:spcAft>
                <a:spcPts val="0"/>
              </a:spcAft>
              <a:buSzPts val="1400"/>
              <a:buChar char="●"/>
            </a:pPr>
            <a:r>
              <a:rPr lang="en"/>
              <a:t>Java</a:t>
            </a:r>
            <a:endParaRPr/>
          </a:p>
          <a:p>
            <a:pPr indent="-317500" lvl="0" marL="457200" rtl="0" algn="l">
              <a:spcBef>
                <a:spcPts val="0"/>
              </a:spcBef>
              <a:spcAft>
                <a:spcPts val="0"/>
              </a:spcAft>
              <a:buSzPts val="1400"/>
              <a:buChar char="●"/>
            </a:pPr>
            <a:r>
              <a:rPr lang="en"/>
              <a:t>ColdFusion</a:t>
            </a:r>
            <a:endParaRPr/>
          </a:p>
          <a:p>
            <a:pPr indent="-317500" lvl="0" marL="457200" rtl="0" algn="l">
              <a:spcBef>
                <a:spcPts val="0"/>
              </a:spcBef>
              <a:spcAft>
                <a:spcPts val="0"/>
              </a:spcAft>
              <a:buSzPts val="1400"/>
              <a:buChar char="●"/>
            </a:pPr>
            <a:r>
              <a:rPr lang="en"/>
              <a:t>Ruby</a:t>
            </a:r>
            <a:endParaRPr/>
          </a:p>
          <a:p>
            <a:pPr indent="-317500" lvl="0" marL="457200" rtl="0" algn="l">
              <a:spcBef>
                <a:spcPts val="0"/>
              </a:spcBef>
              <a:spcAft>
                <a:spcPts val="0"/>
              </a:spcAft>
              <a:buSzPts val="1400"/>
              <a:buChar char="●"/>
            </a:pPr>
            <a:r>
              <a:rPr lang="en"/>
              <a:t>Databases</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Languages</a:t>
            </a:r>
            <a:endParaRPr/>
          </a:p>
        </p:txBody>
      </p:sp>
      <p:sp>
        <p:nvSpPr>
          <p:cNvPr id="214" name="Google Shape;21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Libraries</a:t>
            </a:r>
            <a:r>
              <a:rPr lang="en"/>
              <a:t>, like jQuery &amp; Mootools, are collections of programming shortcuts for a language</a:t>
            </a:r>
            <a:endParaRPr/>
          </a:p>
          <a:p>
            <a:pPr indent="0" lvl="0" marL="0" rtl="0" algn="l">
              <a:spcBef>
                <a:spcPts val="1600"/>
              </a:spcBef>
              <a:spcAft>
                <a:spcPts val="0"/>
              </a:spcAft>
              <a:buNone/>
            </a:pPr>
            <a:r>
              <a:rPr b="1" lang="en"/>
              <a:t>Frameworks</a:t>
            </a:r>
            <a:r>
              <a:rPr lang="en"/>
              <a:t>, like Rails and Angular, a collection of assets/tools that helps you work in a particular language</a:t>
            </a:r>
            <a:endParaRPr/>
          </a:p>
          <a:p>
            <a:pPr indent="0" lvl="0" marL="0" rtl="0" algn="l">
              <a:spcBef>
                <a:spcPts val="1600"/>
              </a:spcBef>
              <a:spcAft>
                <a:spcPts val="0"/>
              </a:spcAft>
              <a:buNone/>
            </a:pPr>
            <a:r>
              <a:rPr b="1" lang="en"/>
              <a:t>Content Management Systems</a:t>
            </a:r>
            <a:r>
              <a:rPr lang="en"/>
              <a:t>, like WordPress, are tools that build webpages</a:t>
            </a:r>
            <a:endParaRPr/>
          </a:p>
          <a:p>
            <a:pPr indent="0" lvl="0" marL="0" rtl="0" algn="l">
              <a:spcBef>
                <a:spcPts val="1600"/>
              </a:spcBef>
              <a:spcAft>
                <a:spcPts val="0"/>
              </a:spcAft>
              <a:buNone/>
            </a:pPr>
            <a:r>
              <a:rPr b="1" lang="en"/>
              <a:t>AJAX</a:t>
            </a:r>
            <a:r>
              <a:rPr lang="en"/>
              <a:t>, Asynchronous JavaScript And XML, a technique for combining multiple languages to return results from the server without needing to refresh a page.</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Standards FTW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we talking about?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Standards</a:t>
            </a:r>
            <a:endParaRPr/>
          </a:p>
        </p:txBody>
      </p:sp>
      <p:sp>
        <p:nvSpPr>
          <p:cNvPr id="225" name="Google Shape;22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need to play by the same rules!</a:t>
            </a:r>
            <a:endParaRPr/>
          </a:p>
          <a:p>
            <a:pPr indent="0" lvl="0" marL="0" rtl="0" algn="l">
              <a:spcBef>
                <a:spcPts val="1600"/>
              </a:spcBef>
              <a:spcAft>
                <a:spcPts val="0"/>
              </a:spcAft>
              <a:buNone/>
            </a:pPr>
            <a:r>
              <a:rPr lang="en"/>
              <a:t>In general, this means a site should:</a:t>
            </a:r>
            <a:endParaRPr/>
          </a:p>
          <a:p>
            <a:pPr indent="-342900" lvl="0" marL="457200" rtl="0" algn="l">
              <a:spcBef>
                <a:spcPts val="1600"/>
              </a:spcBef>
              <a:spcAft>
                <a:spcPts val="0"/>
              </a:spcAft>
              <a:buSzPts val="1800"/>
              <a:buAutoNum type="arabicPeriod"/>
            </a:pPr>
            <a:r>
              <a:rPr lang="en"/>
              <a:t>Have valid HTML, CSS, and JavaScript, so browsers know how to read the page</a:t>
            </a:r>
            <a:endParaRPr/>
          </a:p>
          <a:p>
            <a:pPr indent="-342900" lvl="0" marL="457200" rtl="0" algn="l">
              <a:spcBef>
                <a:spcPts val="0"/>
              </a:spcBef>
              <a:spcAft>
                <a:spcPts val="0"/>
              </a:spcAft>
              <a:buSzPts val="1800"/>
              <a:buAutoNum type="arabicPeriod"/>
            </a:pPr>
            <a:r>
              <a:rPr lang="en"/>
              <a:t>Meet accessibility standards, so people with disabilities can use a site</a:t>
            </a:r>
            <a:endParaRPr/>
          </a:p>
          <a:p>
            <a:pPr indent="-342900" lvl="0" marL="457200" rtl="0" algn="l">
              <a:spcBef>
                <a:spcPts val="0"/>
              </a:spcBef>
              <a:spcAft>
                <a:spcPts val="0"/>
              </a:spcAft>
              <a:buSzPts val="1800"/>
              <a:buAutoNum type="arabicPeriod"/>
            </a:pPr>
            <a:r>
              <a:rPr lang="en"/>
              <a:t>Have valid metadata, information about the page, so search engines and other tools can index it</a:t>
            </a:r>
            <a:endParaRPr/>
          </a:p>
          <a:p>
            <a:pPr indent="-342900" lvl="0" marL="457200" rtl="0" algn="l">
              <a:spcBef>
                <a:spcPts val="0"/>
              </a:spcBef>
              <a:spcAft>
                <a:spcPts val="0"/>
              </a:spcAft>
              <a:buSzPts val="1800"/>
              <a:buAutoNum type="arabicPeriod"/>
            </a:pPr>
            <a:r>
              <a:rPr lang="en"/>
              <a:t>Have proper character encoding, so special characters don't break the page.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languages are we going to use?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4"/>
          <p:cNvPicPr preferRelativeResize="0"/>
          <p:nvPr/>
        </p:nvPicPr>
        <p:blipFill>
          <a:blip r:embed="rId3">
            <a:alphaModFix/>
          </a:blip>
          <a:stretch>
            <a:fillRect/>
          </a:stretch>
        </p:blipFill>
        <p:spPr>
          <a:xfrm>
            <a:off x="200175" y="1134213"/>
            <a:ext cx="2945775" cy="2945775"/>
          </a:xfrm>
          <a:prstGeom prst="rect">
            <a:avLst/>
          </a:prstGeom>
          <a:noFill/>
          <a:ln>
            <a:noFill/>
          </a:ln>
        </p:spPr>
      </p:pic>
      <p:pic>
        <p:nvPicPr>
          <p:cNvPr id="236" name="Google Shape;236;p44"/>
          <p:cNvPicPr preferRelativeResize="0"/>
          <p:nvPr/>
        </p:nvPicPr>
        <p:blipFill>
          <a:blip r:embed="rId4">
            <a:alphaModFix/>
          </a:blip>
          <a:stretch>
            <a:fillRect/>
          </a:stretch>
        </p:blipFill>
        <p:spPr>
          <a:xfrm>
            <a:off x="3483062" y="1074525"/>
            <a:ext cx="2177875" cy="3065150"/>
          </a:xfrm>
          <a:prstGeom prst="rect">
            <a:avLst/>
          </a:prstGeom>
          <a:noFill/>
          <a:ln>
            <a:noFill/>
          </a:ln>
        </p:spPr>
      </p:pic>
      <p:pic>
        <p:nvPicPr>
          <p:cNvPr id="237" name="Google Shape;237;p44"/>
          <p:cNvPicPr preferRelativeResize="0"/>
          <p:nvPr/>
        </p:nvPicPr>
        <p:blipFill>
          <a:blip r:embed="rId5">
            <a:alphaModFix/>
          </a:blip>
          <a:stretch>
            <a:fillRect/>
          </a:stretch>
        </p:blipFill>
        <p:spPr>
          <a:xfrm>
            <a:off x="6219375" y="1068750"/>
            <a:ext cx="2177875" cy="30766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Quiz: Recap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6"/>
          <p:cNvSpPr txBox="1"/>
          <p:nvPr>
            <p:ph type="title"/>
          </p:nvPr>
        </p:nvSpPr>
        <p:spPr>
          <a:xfrm>
            <a:off x="265500" y="1375599"/>
            <a:ext cx="4045200" cy="15519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4700">
                <a:solidFill>
                  <a:srgbClr val="FFFFFF"/>
                </a:solidFill>
                <a:latin typeface="Poppins"/>
                <a:ea typeface="Poppins"/>
                <a:cs typeface="Poppins"/>
                <a:sym typeface="Poppins"/>
              </a:rPr>
              <a:t>Take away </a:t>
            </a:r>
            <a:r>
              <a:rPr b="1" lang="en" sz="4700">
                <a:solidFill>
                  <a:srgbClr val="FFFFFF"/>
                </a:solidFill>
                <a:latin typeface="Poppins"/>
                <a:ea typeface="Poppins"/>
                <a:cs typeface="Poppins"/>
                <a:sym typeface="Poppins"/>
              </a:rPr>
              <a:t>Tasks</a:t>
            </a:r>
            <a:endParaRPr b="1" sz="4700">
              <a:solidFill>
                <a:srgbClr val="FFFFFF"/>
              </a:solidFill>
              <a:latin typeface="Poppins"/>
              <a:ea typeface="Poppins"/>
              <a:cs typeface="Poppins"/>
              <a:sym typeface="Poppins"/>
            </a:endParaRPr>
          </a:p>
        </p:txBody>
      </p:sp>
      <p:sp>
        <p:nvSpPr>
          <p:cNvPr id="248" name="Google Shape;248;p46"/>
          <p:cNvSpPr txBox="1"/>
          <p:nvPr>
            <p:ph idx="2" type="body"/>
          </p:nvPr>
        </p:nvSpPr>
        <p:spPr>
          <a:xfrm>
            <a:off x="4939500" y="190800"/>
            <a:ext cx="3837000" cy="41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Watch: </a:t>
            </a:r>
            <a:endParaRPr sz="2000"/>
          </a:p>
          <a:p>
            <a:pPr indent="0" lvl="0" marL="0" rtl="0" algn="l">
              <a:spcBef>
                <a:spcPts val="1600"/>
              </a:spcBef>
              <a:spcAft>
                <a:spcPts val="0"/>
              </a:spcAft>
              <a:buNone/>
            </a:pPr>
            <a:r>
              <a:rPr lang="en" sz="2000" u="sng">
                <a:hlinkClick r:id="rId4"/>
              </a:rPr>
              <a:t>Internet Fundamentals</a:t>
            </a:r>
            <a:r>
              <a:rPr lang="en" sz="1400"/>
              <a:t> </a:t>
            </a:r>
            <a:endParaRPr sz="1400"/>
          </a:p>
          <a:p>
            <a:pPr indent="0" lvl="0" marL="0" rtl="0" algn="l">
              <a:spcBef>
                <a:spcPts val="1600"/>
              </a:spcBef>
              <a:spcAft>
                <a:spcPts val="0"/>
              </a:spcAft>
              <a:buNone/>
            </a:pPr>
            <a:r>
              <a:rPr lang="en" sz="1400"/>
              <a:t>( If you haven’t already - </a:t>
            </a:r>
            <a:r>
              <a:rPr b="1" lang="en" sz="1400"/>
              <a:t>Terminology Section </a:t>
            </a:r>
            <a:r>
              <a:rPr lang="en" sz="1400"/>
              <a:t>)</a:t>
            </a:r>
            <a:endParaRPr sz="2000">
              <a:solidFill>
                <a:srgbClr val="FFFFFF"/>
              </a:solidFill>
            </a:endParaRPr>
          </a:p>
          <a:p>
            <a:pPr indent="0" lvl="0" marL="0" rtl="0" algn="l">
              <a:spcBef>
                <a:spcPts val="1600"/>
              </a:spcBef>
              <a:spcAft>
                <a:spcPts val="0"/>
              </a:spcAft>
              <a:buNone/>
            </a:pPr>
            <a:r>
              <a:rPr lang="en" sz="2000">
                <a:solidFill>
                  <a:srgbClr val="FFFFFF"/>
                </a:solidFill>
              </a:rPr>
              <a:t>Create a GitHub account:</a:t>
            </a:r>
            <a:endParaRPr sz="2000">
              <a:solidFill>
                <a:srgbClr val="FFFFFF"/>
              </a:solidFill>
            </a:endParaRPr>
          </a:p>
          <a:p>
            <a:pPr indent="0" lvl="0" marL="0" rtl="0" algn="l">
              <a:spcBef>
                <a:spcPts val="1600"/>
              </a:spcBef>
              <a:spcAft>
                <a:spcPts val="0"/>
              </a:spcAft>
              <a:buNone/>
            </a:pPr>
            <a:r>
              <a:rPr lang="en" sz="2000" u="sng">
                <a:solidFill>
                  <a:srgbClr val="FFFFFF"/>
                </a:solidFill>
                <a:hlinkClick r:id="rId5">
                  <a:extLst>
                    <a:ext uri="{A12FA001-AC4F-418D-AE19-62706E023703}">
                      <ahyp:hlinkClr val="tx"/>
                    </a:ext>
                  </a:extLst>
                </a:hlinkClick>
              </a:rPr>
              <a:t>github.com/join</a:t>
            </a:r>
            <a:r>
              <a:rPr lang="en" sz="2000">
                <a:solidFill>
                  <a:srgbClr val="FFFFFF"/>
                </a:solidFill>
              </a:rPr>
              <a:t> -</a:t>
            </a:r>
            <a:r>
              <a:rPr lang="en" sz="1200">
                <a:solidFill>
                  <a:srgbClr val="FFFFFF"/>
                </a:solidFill>
              </a:rPr>
              <a:t> (If you haven’t already)</a:t>
            </a:r>
            <a:endParaRPr sz="1200">
              <a:solidFill>
                <a:srgbClr val="FFFFFF"/>
              </a:solidFill>
            </a:endParaRPr>
          </a:p>
          <a:p>
            <a:pPr indent="0" lvl="0" marL="0" rtl="0" algn="l">
              <a:spcBef>
                <a:spcPts val="1600"/>
              </a:spcBef>
              <a:spcAft>
                <a:spcPts val="0"/>
              </a:spcAft>
              <a:buNone/>
            </a:pPr>
            <a:r>
              <a:rPr lang="en" sz="2000">
                <a:solidFill>
                  <a:srgbClr val="FFFFFF"/>
                </a:solidFill>
              </a:rPr>
              <a:t>Download: </a:t>
            </a:r>
            <a:endParaRPr sz="2000">
              <a:solidFill>
                <a:srgbClr val="FFFFFF"/>
              </a:solidFill>
            </a:endParaRPr>
          </a:p>
          <a:p>
            <a:pPr indent="0" lvl="0" marL="0" rtl="0" algn="l">
              <a:spcBef>
                <a:spcPts val="1600"/>
              </a:spcBef>
              <a:spcAft>
                <a:spcPts val="0"/>
              </a:spcAft>
              <a:buNone/>
            </a:pPr>
            <a:r>
              <a:rPr lang="en" sz="2000" u="sng">
                <a:solidFill>
                  <a:srgbClr val="FFFFFF"/>
                </a:solidFill>
                <a:hlinkClick r:id="rId6">
                  <a:extLst>
                    <a:ext uri="{A12FA001-AC4F-418D-AE19-62706E023703}">
                      <ahyp:hlinkClr val="tx"/>
                    </a:ext>
                  </a:extLst>
                </a:hlinkClick>
              </a:rPr>
              <a:t>Visual Studio Code</a:t>
            </a:r>
            <a:endParaRPr sz="2000">
              <a:solidFill>
                <a:srgbClr val="FFFFFF"/>
              </a:solidFill>
            </a:endParaRPr>
          </a:p>
          <a:p>
            <a:pPr indent="0" lvl="0" marL="0" rtl="0" algn="l">
              <a:spcBef>
                <a:spcPts val="1600"/>
              </a:spcBef>
              <a:spcAft>
                <a:spcPts val="1600"/>
              </a:spcAft>
              <a:buNone/>
            </a:pPr>
            <a:r>
              <a:rPr lang="en" sz="2000" u="sng">
                <a:solidFill>
                  <a:srgbClr val="FFFFFF"/>
                </a:solidFill>
                <a:hlinkClick r:id="rId7">
                  <a:extLst>
                    <a:ext uri="{A12FA001-AC4F-418D-AE19-62706E023703}">
                      <ahyp:hlinkClr val="tx"/>
                    </a:ext>
                  </a:extLst>
                </a:hlinkClick>
              </a:rPr>
              <a:t>Github Desktop</a:t>
            </a:r>
            <a:endParaRPr sz="2000">
              <a:solidFill>
                <a:srgbClr val="FFFFFF"/>
              </a:solidFill>
            </a:endParaRPr>
          </a:p>
        </p:txBody>
      </p:sp>
      <p:sp>
        <p:nvSpPr>
          <p:cNvPr id="249" name="Google Shape;249;p46"/>
          <p:cNvSpPr txBox="1"/>
          <p:nvPr/>
        </p:nvSpPr>
        <p:spPr>
          <a:xfrm>
            <a:off x="599800" y="3467350"/>
            <a:ext cx="3344100" cy="96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Poppins"/>
                <a:ea typeface="Poppins"/>
                <a:cs typeface="Poppins"/>
                <a:sym typeface="Poppins"/>
              </a:rPr>
              <a:t>Prerequisites</a:t>
            </a:r>
            <a:endParaRPr b="1" sz="2800">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 will cover</a:t>
            </a:r>
            <a:endParaRPr/>
          </a:p>
        </p:txBody>
      </p:sp>
      <p:sp>
        <p:nvSpPr>
          <p:cNvPr id="75" name="Google Shape;75;p16"/>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Terms and definitions around</a:t>
            </a:r>
            <a:endParaRPr/>
          </a:p>
        </p:txBody>
      </p:sp>
      <p:sp>
        <p:nvSpPr>
          <p:cNvPr id="76" name="Google Shape;76;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Hardware and </a:t>
            </a:r>
            <a:r>
              <a:rPr b="1" lang="en"/>
              <a:t>Software</a:t>
            </a:r>
            <a:endParaRPr b="1"/>
          </a:p>
          <a:p>
            <a:pPr indent="0" lvl="0" marL="0" rtl="0" algn="l">
              <a:spcBef>
                <a:spcPts val="1600"/>
              </a:spcBef>
              <a:spcAft>
                <a:spcPts val="0"/>
              </a:spcAft>
              <a:buNone/>
            </a:pPr>
            <a:r>
              <a:rPr b="1" lang="en"/>
              <a:t>Programming languages</a:t>
            </a:r>
            <a:endParaRPr b="1"/>
          </a:p>
          <a:p>
            <a:pPr indent="0" lvl="0" marL="0" rtl="0" algn="l">
              <a:spcBef>
                <a:spcPts val="1600"/>
              </a:spcBef>
              <a:spcAft>
                <a:spcPts val="0"/>
              </a:spcAft>
              <a:buNone/>
            </a:pPr>
            <a:r>
              <a:rPr b="1" lang="en"/>
              <a:t>How sites are built</a:t>
            </a:r>
            <a:endParaRPr b="1"/>
          </a:p>
          <a:p>
            <a:pPr indent="0" lvl="0" marL="0" rtl="0" algn="l">
              <a:spcBef>
                <a:spcPts val="1600"/>
              </a:spcBef>
              <a:spcAft>
                <a:spcPts val="1600"/>
              </a:spcAft>
              <a:buNone/>
            </a:pPr>
            <a:r>
              <a:rPr b="1" lang="en"/>
              <a:t>Web dev as a profession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t>
            </a:r>
            <a:r>
              <a:rPr lang="en"/>
              <a:t>the</a:t>
            </a:r>
            <a:r>
              <a:rPr lang="en"/>
              <a:t> World Wide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a:t>
            </a:r>
            <a:r>
              <a:rPr lang="en"/>
              <a:t>the</a:t>
            </a:r>
            <a:r>
              <a:rPr lang="en"/>
              <a:t> </a:t>
            </a:r>
            <a:r>
              <a:rPr lang="en"/>
              <a:t>Internet</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762000" y="285750"/>
            <a:ext cx="7620000" cy="45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490250" y="526350"/>
            <a:ext cx="6439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Design</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rPr lang="en"/>
              <a:t>Web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Responsive Web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1168225" y="0"/>
            <a:ext cx="680756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E4B80B360C5B4B9916BA06BEDE610D" ma:contentTypeVersion="6" ma:contentTypeDescription="Create a new document." ma:contentTypeScope="" ma:versionID="3077ffb9676d47a5a962457d88ed4f34">
  <xsd:schema xmlns:xsd="http://www.w3.org/2001/XMLSchema" xmlns:xs="http://www.w3.org/2001/XMLSchema" xmlns:p="http://schemas.microsoft.com/office/2006/metadata/properties" xmlns:ns2="27bb9539-dfb3-40e8-9474-a751d962fafa" targetNamespace="http://schemas.microsoft.com/office/2006/metadata/properties" ma:root="true" ma:fieldsID="a72e0e5196ffda39c2430609d75c351a" ns2:_="">
    <xsd:import namespace="27bb9539-dfb3-40e8-9474-a751d962fa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b9539-dfb3-40e8-9474-a751d962fa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452389-FA2B-499C-A69E-2F330FCFFA5E}"/>
</file>

<file path=customXml/itemProps2.xml><?xml version="1.0" encoding="utf-8"?>
<ds:datastoreItem xmlns:ds="http://schemas.openxmlformats.org/officeDocument/2006/customXml" ds:itemID="{8B5C63FB-379D-4742-B402-8B22CE7EC641}"/>
</file>

<file path=customXml/itemProps3.xml><?xml version="1.0" encoding="utf-8"?>
<ds:datastoreItem xmlns:ds="http://schemas.openxmlformats.org/officeDocument/2006/customXml" ds:itemID="{9861305B-D72D-4734-BC51-7840262B4F41}"/>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0x01010038E4B80B360C5B4B9916BA06BEDE610D</vt:lpwstr>
  </property>
</Properties>
</file>